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6" r:id="rId5"/>
    <p:sldId id="258" r:id="rId6"/>
    <p:sldId id="266" r:id="rId7"/>
    <p:sldId id="267" r:id="rId8"/>
    <p:sldId id="269" r:id="rId9"/>
    <p:sldId id="275" r:id="rId10"/>
    <p:sldId id="264" r:id="rId11"/>
    <p:sldId id="261" r:id="rId12"/>
    <p:sldId id="270" r:id="rId13"/>
    <p:sldId id="262" r:id="rId14"/>
    <p:sldId id="272" r:id="rId15"/>
    <p:sldId id="263" r:id="rId16"/>
    <p:sldId id="260" r:id="rId17"/>
  </p:sldIdLst>
  <p:sldSz cx="7772400" cy="10058400"/>
  <p:notesSz cx="7023100" cy="9309100"/>
  <p:defaultTextStyle>
    <a:defPPr>
      <a:defRPr kern="0"/>
    </a:defPPr>
  </p:defaultTextStyle>
  <p:extLst>
    <p:ext uri="{EFAFB233-063F-42B5-8137-9DF3F51BA10A}">
      <p15:sldGuideLst xmlns:p15="http://schemas.microsoft.com/office/powerpoint/2012/main">
        <p15:guide id="1" orient="horz" pos="5904" userDrawn="1">
          <p15:clr>
            <a:srgbClr val="A4A3A4"/>
          </p15:clr>
        </p15:guide>
        <p15:guide id="2" pos="288" userDrawn="1">
          <p15:clr>
            <a:srgbClr val="A4A3A4"/>
          </p15:clr>
        </p15:guide>
        <p15:guide id="3" pos="4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5D463B-8227-8211-81FD-5800AFB9FE70}" name="Wolfe, Samantha" initials="SW" userId="S::wolfesa4@msu.edu::30d65e83-b5f6-4a3d-8707-f5a40c4b6440" providerId="AD"/>
  <p188:author id="{FBC99946-5DAE-AA68-B5CF-7BB3DA4F30B7}" name="Stamp, Sherry" initials="SS" userId="S::stamp1@msu.edu::8a2be06d-ce34-49b7-8b76-69d8232469ff" providerId="AD"/>
  <p188:author id="{91317791-E0CE-CE34-C131-C3E28EC53E9A}" name="Reilly, Mary" initials="MR" userId="S::reillym8@msu.edu::60ed1b84-9230-4bb5-8e50-adeb07a4cd17" providerId="AD"/>
  <p188:author id="{016B0BAF-B198-C0D9-C018-91D5652C8FEF}" name="Lorenc, Caitlin" initials="CL" userId="S::lorencca@msu.edu::5281797d-720d-488e-9744-9db5620751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99A2A2"/>
    <a:srgbClr val="D1DE3F"/>
    <a:srgbClr val="D1163F"/>
    <a:srgbClr val="008208"/>
    <a:srgbClr val="D4D7D6"/>
    <a:srgbClr val="E8D9B5"/>
    <a:srgbClr val="546A3D"/>
    <a:srgbClr val="E7ECEB"/>
    <a:srgbClr val="DD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62527-AFC6-769B-9205-D2325EBDA01F}" v="2" dt="2025-06-20T16:12:50.467"/>
    <p1510:client id="{82660E6D-8436-F20E-FD57-2917A4EDAADB}" v="1119" dt="2025-06-19T01:14:18.62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1525" autoAdjust="0"/>
  </p:normalViewPr>
  <p:slideViewPr>
    <p:cSldViewPr>
      <p:cViewPr varScale="1">
        <p:scale>
          <a:sx n="70" d="100"/>
          <a:sy n="70" d="100"/>
        </p:scale>
        <p:origin x="3408" y="60"/>
      </p:cViewPr>
      <p:guideLst>
        <p:guide orient="horz" pos="5904"/>
        <p:guide pos="288"/>
        <p:guide pos="460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6884"/>
          </a:xfrm>
          <a:prstGeom prst="rect">
            <a:avLst/>
          </a:prstGeom>
        </p:spPr>
        <p:txBody>
          <a:bodyPr vert="horz" lIns="91466" tIns="45733" rIns="91466" bIns="45733" rtlCol="0"/>
          <a:lstStyle>
            <a:lvl1pPr algn="l">
              <a:defRPr sz="1200"/>
            </a:lvl1pPr>
          </a:lstStyle>
          <a:p>
            <a:endParaRPr lang="en-US"/>
          </a:p>
        </p:txBody>
      </p:sp>
      <p:sp>
        <p:nvSpPr>
          <p:cNvPr id="3" name="Date Placeholder 2"/>
          <p:cNvSpPr>
            <a:spLocks noGrp="1"/>
          </p:cNvSpPr>
          <p:nvPr>
            <p:ph type="dt" idx="1"/>
          </p:nvPr>
        </p:nvSpPr>
        <p:spPr>
          <a:xfrm>
            <a:off x="3978487" y="0"/>
            <a:ext cx="3043026" cy="466884"/>
          </a:xfrm>
          <a:prstGeom prst="rect">
            <a:avLst/>
          </a:prstGeom>
        </p:spPr>
        <p:txBody>
          <a:bodyPr vert="horz" lIns="91466" tIns="45733" rIns="91466" bIns="45733" rtlCol="0"/>
          <a:lstStyle>
            <a:lvl1pPr algn="r">
              <a:defRPr sz="1200"/>
            </a:lvl1pPr>
          </a:lstStyle>
          <a:p>
            <a:fld id="{A7FB1EBB-D1E9-40E2-91FB-6672BA313A95}" type="datetimeFigureOut">
              <a:rPr lang="en-US" smtClean="0"/>
              <a:t>6/25/2025</a:t>
            </a:fld>
            <a:endParaRPr lang="en-US"/>
          </a:p>
        </p:txBody>
      </p:sp>
      <p:sp>
        <p:nvSpPr>
          <p:cNvPr id="4" name="Slide Image Placeholder 3"/>
          <p:cNvSpPr>
            <a:spLocks noGrp="1" noRot="1" noChangeAspect="1"/>
          </p:cNvSpPr>
          <p:nvPr>
            <p:ph type="sldImg" idx="2"/>
          </p:nvPr>
        </p:nvSpPr>
        <p:spPr>
          <a:xfrm>
            <a:off x="2297113" y="1163638"/>
            <a:ext cx="2428875" cy="3141662"/>
          </a:xfrm>
          <a:prstGeom prst="rect">
            <a:avLst/>
          </a:prstGeom>
          <a:noFill/>
          <a:ln w="12700">
            <a:solidFill>
              <a:prstClr val="black"/>
            </a:solidFill>
          </a:ln>
        </p:spPr>
        <p:txBody>
          <a:bodyPr vert="horz" lIns="91466" tIns="45733" rIns="91466" bIns="45733" rtlCol="0" anchor="ctr"/>
          <a:lstStyle/>
          <a:p>
            <a:endParaRPr lang="en-US"/>
          </a:p>
        </p:txBody>
      </p:sp>
      <p:sp>
        <p:nvSpPr>
          <p:cNvPr id="5" name="Notes Placeholder 4"/>
          <p:cNvSpPr>
            <a:spLocks noGrp="1"/>
          </p:cNvSpPr>
          <p:nvPr>
            <p:ph type="body" sz="quarter" idx="3"/>
          </p:nvPr>
        </p:nvSpPr>
        <p:spPr>
          <a:xfrm>
            <a:off x="701993" y="4479866"/>
            <a:ext cx="5619115" cy="3665201"/>
          </a:xfrm>
          <a:prstGeom prst="rect">
            <a:avLst/>
          </a:prstGeom>
        </p:spPr>
        <p:txBody>
          <a:bodyPr vert="horz" lIns="91466" tIns="45733" rIns="91466" bIns="457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217"/>
            <a:ext cx="3043026" cy="466884"/>
          </a:xfrm>
          <a:prstGeom prst="rect">
            <a:avLst/>
          </a:prstGeom>
        </p:spPr>
        <p:txBody>
          <a:bodyPr vert="horz" lIns="91466" tIns="45733" rIns="91466" bIns="45733" rtlCol="0" anchor="b"/>
          <a:lstStyle>
            <a:lvl1pPr algn="l">
              <a:defRPr sz="1200"/>
            </a:lvl1pPr>
          </a:lstStyle>
          <a:p>
            <a:endParaRPr lang="en-US"/>
          </a:p>
        </p:txBody>
      </p:sp>
      <p:sp>
        <p:nvSpPr>
          <p:cNvPr id="7" name="Slide Number Placeholder 6"/>
          <p:cNvSpPr>
            <a:spLocks noGrp="1"/>
          </p:cNvSpPr>
          <p:nvPr>
            <p:ph type="sldNum" sz="quarter" idx="5"/>
          </p:nvPr>
        </p:nvSpPr>
        <p:spPr>
          <a:xfrm>
            <a:off x="3978487" y="8842217"/>
            <a:ext cx="3043026" cy="466884"/>
          </a:xfrm>
          <a:prstGeom prst="rect">
            <a:avLst/>
          </a:prstGeom>
        </p:spPr>
        <p:txBody>
          <a:bodyPr vert="horz" lIns="91466" tIns="45733" rIns="91466" bIns="45733" rtlCol="0" anchor="b"/>
          <a:lstStyle>
            <a:lvl1pPr algn="r">
              <a:defRPr sz="1200"/>
            </a:lvl1pPr>
          </a:lstStyle>
          <a:p>
            <a:fld id="{BBA5E8D4-9CF1-44FF-B2EF-DF7AF97BF08B}" type="slidenum">
              <a:rPr lang="en-US" smtClean="0"/>
              <a:t>‹#›</a:t>
            </a:fld>
            <a:endParaRPr lang="en-US"/>
          </a:p>
        </p:txBody>
      </p:sp>
    </p:spTree>
    <p:extLst>
      <p:ext uri="{BB962C8B-B14F-4D97-AF65-F5344CB8AC3E}">
        <p14:creationId xmlns:p14="http://schemas.microsoft.com/office/powerpoint/2010/main" val="23450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A5E8D4-9CF1-44FF-B2EF-DF7AF97BF08B}" type="slidenum">
              <a:rPr lang="en-US" smtClean="0"/>
              <a:t>1</a:t>
            </a:fld>
            <a:endParaRPr lang="en-US"/>
          </a:p>
        </p:txBody>
      </p:sp>
    </p:spTree>
    <p:extLst>
      <p:ext uri="{BB962C8B-B14F-4D97-AF65-F5344CB8AC3E}">
        <p14:creationId xmlns:p14="http://schemas.microsoft.com/office/powerpoint/2010/main" val="32608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A5E8D4-9CF1-44FF-B2EF-DF7AF97BF08B}" type="slidenum">
              <a:rPr lang="en-US" smtClean="0"/>
              <a:t>3</a:t>
            </a:fld>
            <a:endParaRPr lang="en-US"/>
          </a:p>
        </p:txBody>
      </p:sp>
    </p:spTree>
    <p:extLst>
      <p:ext uri="{BB962C8B-B14F-4D97-AF65-F5344CB8AC3E}">
        <p14:creationId xmlns:p14="http://schemas.microsoft.com/office/powerpoint/2010/main" val="83020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A5E8D4-9CF1-44FF-B2EF-DF7AF97BF08B}" type="slidenum">
              <a:rPr lang="en-US" smtClean="0"/>
              <a:t>12</a:t>
            </a:fld>
            <a:endParaRPr lang="en-US"/>
          </a:p>
        </p:txBody>
      </p:sp>
    </p:spTree>
    <p:extLst>
      <p:ext uri="{BB962C8B-B14F-4D97-AF65-F5344CB8AC3E}">
        <p14:creationId xmlns:p14="http://schemas.microsoft.com/office/powerpoint/2010/main" val="413666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9"/>
            <a:ext cx="66065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9"/>
            <a:ext cx="54406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defRPr sz="956" b="0" i="0">
                <a:solidFill>
                  <a:schemeClr val="bg1"/>
                </a:solidFill>
                <a:latin typeface="Gotham Bold"/>
                <a:cs typeface="Gotham Bold"/>
              </a:defRPr>
            </a:lvl1pPr>
          </a:lstStyle>
          <a:p>
            <a:pPr marL="13495">
              <a:spcBef>
                <a:spcPts val="121"/>
              </a:spcBef>
            </a:pPr>
            <a:r>
              <a:rPr lang="en-US"/>
              <a:t>COUNTY</a:t>
            </a:r>
            <a:r>
              <a:rPr lang="en-US" spc="-21"/>
              <a:t> </a:t>
            </a:r>
            <a:r>
              <a:rPr lang="en-US"/>
              <a:t>ANNUAL</a:t>
            </a:r>
            <a:r>
              <a:rPr lang="en-US" spc="-21"/>
              <a:t> </a:t>
            </a:r>
            <a:r>
              <a:rPr lang="en-US"/>
              <a:t>REPORT</a:t>
            </a:r>
            <a:r>
              <a:rPr lang="en-US" spc="-21"/>
              <a:t> </a:t>
            </a:r>
            <a:r>
              <a:rPr lang="en-US">
                <a:latin typeface="Gotham Book"/>
                <a:cs typeface="Gotham Book"/>
              </a:rPr>
              <a:t>2024</a:t>
            </a:r>
            <a:r>
              <a:rPr lang="en-US" spc="255">
                <a:latin typeface="Gotham Book"/>
                <a:cs typeface="Gotham Book"/>
              </a:rPr>
              <a:t> </a:t>
            </a:r>
            <a:r>
              <a:rPr lang="en-US">
                <a:latin typeface="Gotham Book"/>
                <a:cs typeface="Gotham Book"/>
              </a:rPr>
              <a:t>|</a:t>
            </a:r>
            <a:r>
              <a:rPr lang="en-US" spc="255">
                <a:latin typeface="Gotham Book"/>
                <a:cs typeface="Gotham Book"/>
              </a:rPr>
              <a:t> </a:t>
            </a:r>
            <a:fld id="{81D60167-4931-47E6-BA6A-407CBD079E47}" type="slidenum">
              <a:rPr spc="-53" smtClean="0"/>
              <a:pPr marL="13495">
                <a:spcBef>
                  <a:spcPts val="121"/>
                </a:spcBef>
              </a:pPr>
              <a:t>‹#›</a:t>
            </a:fld>
            <a:endParaRPr spc="-53"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defRPr sz="956" b="0" i="0">
                <a:solidFill>
                  <a:schemeClr val="bg1"/>
                </a:solidFill>
                <a:latin typeface="Gotham Bold"/>
                <a:cs typeface="Gotham Bold"/>
              </a:defRPr>
            </a:lvl1pPr>
          </a:lstStyle>
          <a:p>
            <a:pPr marL="13495">
              <a:spcBef>
                <a:spcPts val="121"/>
              </a:spcBef>
            </a:pPr>
            <a:r>
              <a:rPr lang="en-US"/>
              <a:t>COUNTY</a:t>
            </a:r>
            <a:r>
              <a:rPr lang="en-US" spc="-21"/>
              <a:t> </a:t>
            </a:r>
            <a:r>
              <a:rPr lang="en-US"/>
              <a:t>ANNUAL</a:t>
            </a:r>
            <a:r>
              <a:rPr lang="en-US" spc="-21"/>
              <a:t> </a:t>
            </a:r>
            <a:r>
              <a:rPr lang="en-US"/>
              <a:t>REPORT</a:t>
            </a:r>
            <a:r>
              <a:rPr lang="en-US" spc="-21"/>
              <a:t> </a:t>
            </a:r>
            <a:r>
              <a:rPr lang="en-US">
                <a:latin typeface="Gotham Book"/>
                <a:cs typeface="Gotham Book"/>
              </a:rPr>
              <a:t>2024</a:t>
            </a:r>
            <a:r>
              <a:rPr lang="en-US" spc="255">
                <a:latin typeface="Gotham Book"/>
                <a:cs typeface="Gotham Book"/>
              </a:rPr>
              <a:t> </a:t>
            </a:r>
            <a:r>
              <a:rPr lang="en-US">
                <a:latin typeface="Gotham Book"/>
                <a:cs typeface="Gotham Book"/>
              </a:rPr>
              <a:t>|</a:t>
            </a:r>
            <a:r>
              <a:rPr lang="en-US" spc="255">
                <a:latin typeface="Gotham Book"/>
                <a:cs typeface="Gotham Book"/>
              </a:rPr>
              <a:t> </a:t>
            </a:r>
            <a:fld id="{81D60167-4931-47E6-BA6A-407CBD079E47}" type="slidenum">
              <a:rPr spc="-53" smtClean="0"/>
              <a:pPr marL="13495">
                <a:spcBef>
                  <a:spcPts val="121"/>
                </a:spcBef>
              </a:pPr>
              <a:t>‹#›</a:t>
            </a:fld>
            <a:endParaRPr spc="-53"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7"/>
            <a:ext cx="338099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7"/>
            <a:ext cx="338099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7" name="Holder 7"/>
          <p:cNvSpPr>
            <a:spLocks noGrp="1"/>
          </p:cNvSpPr>
          <p:nvPr>
            <p:ph type="sldNum" sz="quarter" idx="7"/>
          </p:nvPr>
        </p:nvSpPr>
        <p:spPr/>
        <p:txBody>
          <a:bodyPr lIns="0" tIns="0" rIns="0" bIns="0"/>
          <a:lstStyle>
            <a:lvl1pPr>
              <a:defRPr sz="956" b="0" i="0">
                <a:solidFill>
                  <a:schemeClr val="bg1"/>
                </a:solidFill>
                <a:latin typeface="Gotham Bold"/>
                <a:cs typeface="Gotham Bold"/>
              </a:defRPr>
            </a:lvl1pPr>
          </a:lstStyle>
          <a:p>
            <a:pPr marL="13495">
              <a:spcBef>
                <a:spcPts val="121"/>
              </a:spcBef>
            </a:pPr>
            <a:r>
              <a:rPr lang="en-US"/>
              <a:t>COUNTY</a:t>
            </a:r>
            <a:r>
              <a:rPr lang="en-US" spc="-21"/>
              <a:t> </a:t>
            </a:r>
            <a:r>
              <a:rPr lang="en-US"/>
              <a:t>ANNUAL</a:t>
            </a:r>
            <a:r>
              <a:rPr lang="en-US" spc="-21"/>
              <a:t> </a:t>
            </a:r>
            <a:r>
              <a:rPr lang="en-US"/>
              <a:t>REPORT</a:t>
            </a:r>
            <a:r>
              <a:rPr lang="en-US" spc="-21"/>
              <a:t> </a:t>
            </a:r>
            <a:r>
              <a:rPr lang="en-US">
                <a:latin typeface="Gotham Book"/>
                <a:cs typeface="Gotham Book"/>
              </a:rPr>
              <a:t>2024</a:t>
            </a:r>
            <a:r>
              <a:rPr lang="en-US" spc="255">
                <a:latin typeface="Gotham Book"/>
                <a:cs typeface="Gotham Book"/>
              </a:rPr>
              <a:t> </a:t>
            </a:r>
            <a:r>
              <a:rPr lang="en-US">
                <a:latin typeface="Gotham Book"/>
                <a:cs typeface="Gotham Book"/>
              </a:rPr>
              <a:t>|</a:t>
            </a:r>
            <a:r>
              <a:rPr lang="en-US" spc="255">
                <a:latin typeface="Gotham Book"/>
                <a:cs typeface="Gotham Book"/>
              </a:rPr>
              <a:t> </a:t>
            </a:r>
            <a:fld id="{81D60167-4931-47E6-BA6A-407CBD079E47}" type="slidenum">
              <a:rPr spc="-53" smtClean="0"/>
              <a:pPr marL="13495">
                <a:spcBef>
                  <a:spcPts val="121"/>
                </a:spcBef>
              </a:pPr>
              <a:t>‹#›</a:t>
            </a:fld>
            <a:endParaRPr spc="-53"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5" name="Holder 5"/>
          <p:cNvSpPr>
            <a:spLocks noGrp="1"/>
          </p:cNvSpPr>
          <p:nvPr>
            <p:ph type="sldNum" sz="quarter" idx="7"/>
          </p:nvPr>
        </p:nvSpPr>
        <p:spPr/>
        <p:txBody>
          <a:bodyPr lIns="0" tIns="0" rIns="0" bIns="0"/>
          <a:lstStyle>
            <a:lvl1pPr>
              <a:defRPr sz="956" b="0" i="0">
                <a:solidFill>
                  <a:schemeClr val="bg1"/>
                </a:solidFill>
                <a:latin typeface="Gotham Bold"/>
                <a:cs typeface="Gotham Bold"/>
              </a:defRPr>
            </a:lvl1pPr>
          </a:lstStyle>
          <a:p>
            <a:pPr marL="13495">
              <a:spcBef>
                <a:spcPts val="121"/>
              </a:spcBef>
            </a:pPr>
            <a:r>
              <a:rPr lang="en-US"/>
              <a:t>COUNTY</a:t>
            </a:r>
            <a:r>
              <a:rPr lang="en-US" spc="-21"/>
              <a:t> </a:t>
            </a:r>
            <a:r>
              <a:rPr lang="en-US"/>
              <a:t>ANNUAL</a:t>
            </a:r>
            <a:r>
              <a:rPr lang="en-US" spc="-21"/>
              <a:t> </a:t>
            </a:r>
            <a:r>
              <a:rPr lang="en-US"/>
              <a:t>REPORT</a:t>
            </a:r>
            <a:r>
              <a:rPr lang="en-US" spc="-21"/>
              <a:t> </a:t>
            </a:r>
            <a:r>
              <a:rPr lang="en-US">
                <a:latin typeface="Gotham Book"/>
                <a:cs typeface="Gotham Book"/>
              </a:rPr>
              <a:t>2024</a:t>
            </a:r>
            <a:r>
              <a:rPr lang="en-US" spc="255">
                <a:latin typeface="Gotham Book"/>
                <a:cs typeface="Gotham Book"/>
              </a:rPr>
              <a:t> </a:t>
            </a:r>
            <a:r>
              <a:rPr lang="en-US">
                <a:latin typeface="Gotham Book"/>
                <a:cs typeface="Gotham Book"/>
              </a:rPr>
              <a:t>|</a:t>
            </a:r>
            <a:r>
              <a:rPr lang="en-US" spc="255">
                <a:latin typeface="Gotham Book"/>
                <a:cs typeface="Gotham Book"/>
              </a:rPr>
              <a:t> </a:t>
            </a:r>
            <a:fld id="{81D60167-4931-47E6-BA6A-407CBD079E47}" type="slidenum">
              <a:rPr spc="-53" smtClean="0"/>
              <a:pPr marL="13495">
                <a:spcBef>
                  <a:spcPts val="121"/>
                </a:spcBef>
              </a:pPr>
              <a:t>‹#›</a:t>
            </a:fld>
            <a:endParaRPr spc="-53"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4" name="Holder 4"/>
          <p:cNvSpPr>
            <a:spLocks noGrp="1"/>
          </p:cNvSpPr>
          <p:nvPr>
            <p:ph type="sldNum" sz="quarter" idx="7"/>
          </p:nvPr>
        </p:nvSpPr>
        <p:spPr/>
        <p:txBody>
          <a:bodyPr lIns="0" tIns="0" rIns="0" bIns="0"/>
          <a:lstStyle>
            <a:lvl1pPr>
              <a:defRPr sz="956" b="0" i="0">
                <a:solidFill>
                  <a:schemeClr val="bg1"/>
                </a:solidFill>
                <a:latin typeface="Gotham Bold"/>
                <a:cs typeface="Gotham Bold"/>
              </a:defRPr>
            </a:lvl1pPr>
          </a:lstStyle>
          <a:p>
            <a:pPr marL="13495">
              <a:spcBef>
                <a:spcPts val="121"/>
              </a:spcBef>
            </a:pPr>
            <a:r>
              <a:rPr lang="en-US"/>
              <a:t>COUNTY</a:t>
            </a:r>
            <a:r>
              <a:rPr lang="en-US" spc="-21"/>
              <a:t> </a:t>
            </a:r>
            <a:r>
              <a:rPr lang="en-US"/>
              <a:t>ANNUAL</a:t>
            </a:r>
            <a:r>
              <a:rPr lang="en-US" spc="-21"/>
              <a:t> </a:t>
            </a:r>
            <a:r>
              <a:rPr lang="en-US"/>
              <a:t>REPORT</a:t>
            </a:r>
            <a:r>
              <a:rPr lang="en-US" spc="-21"/>
              <a:t> </a:t>
            </a:r>
            <a:r>
              <a:rPr lang="en-US">
                <a:latin typeface="Gotham Book"/>
                <a:cs typeface="Gotham Book"/>
              </a:rPr>
              <a:t>2024</a:t>
            </a:r>
            <a:r>
              <a:rPr lang="en-US" spc="255">
                <a:latin typeface="Gotham Book"/>
                <a:cs typeface="Gotham Book"/>
              </a:rPr>
              <a:t> </a:t>
            </a:r>
            <a:r>
              <a:rPr lang="en-US">
                <a:latin typeface="Gotham Book"/>
                <a:cs typeface="Gotham Book"/>
              </a:rPr>
              <a:t>|</a:t>
            </a:r>
            <a:r>
              <a:rPr lang="en-US" spc="255">
                <a:latin typeface="Gotham Book"/>
                <a:cs typeface="Gotham Book"/>
              </a:rPr>
              <a:t> </a:t>
            </a:r>
            <a:fld id="{81D60167-4931-47E6-BA6A-407CBD079E47}" type="slidenum">
              <a:rPr spc="-53" smtClean="0"/>
              <a:pPr marL="13495">
                <a:spcBef>
                  <a:spcPts val="121"/>
                </a:spcBef>
              </a:pPr>
              <a:t>‹#›</a:t>
            </a:fld>
            <a:endParaRPr spc="-53"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41"/>
            <a:ext cx="69951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7"/>
            <a:ext cx="69951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7"/>
            <a:ext cx="24871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7"/>
            <a:ext cx="17876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a:xfrm>
            <a:off x="5215108" y="9646929"/>
            <a:ext cx="2364105" cy="147092"/>
          </a:xfrm>
          <a:prstGeom prst="rect">
            <a:avLst/>
          </a:prstGeom>
        </p:spPr>
        <p:txBody>
          <a:bodyPr wrap="square" lIns="0" tIns="0" rIns="0" bIns="0">
            <a:spAutoFit/>
          </a:bodyPr>
          <a:lstStyle>
            <a:lvl1pPr>
              <a:defRPr sz="956" b="0" i="0">
                <a:solidFill>
                  <a:schemeClr val="bg1"/>
                </a:solidFill>
                <a:latin typeface="Gotham Bold"/>
                <a:cs typeface="Gotham Bold"/>
              </a:defRPr>
            </a:lvl1pPr>
          </a:lstStyle>
          <a:p>
            <a:pPr marL="13495">
              <a:spcBef>
                <a:spcPts val="121"/>
              </a:spcBef>
            </a:pPr>
            <a:r>
              <a:rPr lang="en-US"/>
              <a:t>COUNTY</a:t>
            </a:r>
            <a:r>
              <a:rPr lang="en-US" spc="-21"/>
              <a:t> </a:t>
            </a:r>
            <a:r>
              <a:rPr lang="en-US"/>
              <a:t>ANNUAL</a:t>
            </a:r>
            <a:r>
              <a:rPr lang="en-US" spc="-21"/>
              <a:t> </a:t>
            </a:r>
            <a:r>
              <a:rPr lang="en-US"/>
              <a:t>REPORT</a:t>
            </a:r>
            <a:r>
              <a:rPr lang="en-US" spc="-21"/>
              <a:t> </a:t>
            </a:r>
            <a:r>
              <a:rPr lang="en-US">
                <a:latin typeface="Gotham Book"/>
                <a:cs typeface="Gotham Book"/>
              </a:rPr>
              <a:t>2024</a:t>
            </a:r>
            <a:r>
              <a:rPr lang="en-US" spc="255">
                <a:latin typeface="Gotham Book"/>
                <a:cs typeface="Gotham Book"/>
              </a:rPr>
              <a:t> </a:t>
            </a:r>
            <a:r>
              <a:rPr lang="en-US">
                <a:latin typeface="Gotham Book"/>
                <a:cs typeface="Gotham Book"/>
              </a:rPr>
              <a:t>|</a:t>
            </a:r>
            <a:r>
              <a:rPr lang="en-US" spc="255">
                <a:latin typeface="Gotham Book"/>
                <a:cs typeface="Gotham Book"/>
              </a:rPr>
              <a:t> </a:t>
            </a:r>
            <a:fld id="{81D60167-4931-47E6-BA6A-407CBD079E47}" type="slidenum">
              <a:rPr spc="-53" smtClean="0"/>
              <a:pPr marL="13495">
                <a:spcBef>
                  <a:spcPts val="121"/>
                </a:spcBef>
              </a:pPr>
              <a:t>‹#›</a:t>
            </a:fld>
            <a:endParaRPr spc="-53"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85793">
        <a:defRPr>
          <a:latin typeface="+mn-lt"/>
          <a:ea typeface="+mn-ea"/>
          <a:cs typeface="+mn-cs"/>
        </a:defRPr>
      </a:lvl2pPr>
      <a:lvl3pPr marL="971586">
        <a:defRPr>
          <a:latin typeface="+mn-lt"/>
          <a:ea typeface="+mn-ea"/>
          <a:cs typeface="+mn-cs"/>
        </a:defRPr>
      </a:lvl3pPr>
      <a:lvl4pPr marL="1457379">
        <a:defRPr>
          <a:latin typeface="+mn-lt"/>
          <a:ea typeface="+mn-ea"/>
          <a:cs typeface="+mn-cs"/>
        </a:defRPr>
      </a:lvl4pPr>
      <a:lvl5pPr marL="1943172">
        <a:defRPr>
          <a:latin typeface="+mn-lt"/>
          <a:ea typeface="+mn-ea"/>
          <a:cs typeface="+mn-cs"/>
        </a:defRPr>
      </a:lvl5pPr>
      <a:lvl6pPr marL="2428966">
        <a:defRPr>
          <a:latin typeface="+mn-lt"/>
          <a:ea typeface="+mn-ea"/>
          <a:cs typeface="+mn-cs"/>
        </a:defRPr>
      </a:lvl6pPr>
      <a:lvl7pPr marL="2914758">
        <a:defRPr>
          <a:latin typeface="+mn-lt"/>
          <a:ea typeface="+mn-ea"/>
          <a:cs typeface="+mn-cs"/>
        </a:defRPr>
      </a:lvl7pPr>
      <a:lvl8pPr marL="3400553">
        <a:defRPr>
          <a:latin typeface="+mn-lt"/>
          <a:ea typeface="+mn-ea"/>
          <a:cs typeface="+mn-cs"/>
        </a:defRPr>
      </a:lvl8pPr>
      <a:lvl9pPr marL="3886347">
        <a:defRPr>
          <a:latin typeface="+mn-lt"/>
          <a:ea typeface="+mn-ea"/>
          <a:cs typeface="+mn-cs"/>
        </a:defRPr>
      </a:lvl9pPr>
    </p:bodyStyle>
    <p:otherStyle>
      <a:lvl1pPr marL="0">
        <a:defRPr>
          <a:latin typeface="+mn-lt"/>
          <a:ea typeface="+mn-ea"/>
          <a:cs typeface="+mn-cs"/>
        </a:defRPr>
      </a:lvl1pPr>
      <a:lvl2pPr marL="485793">
        <a:defRPr>
          <a:latin typeface="+mn-lt"/>
          <a:ea typeface="+mn-ea"/>
          <a:cs typeface="+mn-cs"/>
        </a:defRPr>
      </a:lvl2pPr>
      <a:lvl3pPr marL="971586">
        <a:defRPr>
          <a:latin typeface="+mn-lt"/>
          <a:ea typeface="+mn-ea"/>
          <a:cs typeface="+mn-cs"/>
        </a:defRPr>
      </a:lvl3pPr>
      <a:lvl4pPr marL="1457379">
        <a:defRPr>
          <a:latin typeface="+mn-lt"/>
          <a:ea typeface="+mn-ea"/>
          <a:cs typeface="+mn-cs"/>
        </a:defRPr>
      </a:lvl4pPr>
      <a:lvl5pPr marL="1943172">
        <a:defRPr>
          <a:latin typeface="+mn-lt"/>
          <a:ea typeface="+mn-ea"/>
          <a:cs typeface="+mn-cs"/>
        </a:defRPr>
      </a:lvl5pPr>
      <a:lvl6pPr marL="2428966">
        <a:defRPr>
          <a:latin typeface="+mn-lt"/>
          <a:ea typeface="+mn-ea"/>
          <a:cs typeface="+mn-cs"/>
        </a:defRPr>
      </a:lvl6pPr>
      <a:lvl7pPr marL="2914758">
        <a:defRPr>
          <a:latin typeface="+mn-lt"/>
          <a:ea typeface="+mn-ea"/>
          <a:cs typeface="+mn-cs"/>
        </a:defRPr>
      </a:lvl7pPr>
      <a:lvl8pPr marL="3400553">
        <a:defRPr>
          <a:latin typeface="+mn-lt"/>
          <a:ea typeface="+mn-ea"/>
          <a:cs typeface="+mn-cs"/>
        </a:defRPr>
      </a:lvl8pPr>
      <a:lvl9pPr marL="388634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png"/><Relationship Id="rId7"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png"/><Relationship Id="rId4" Type="http://schemas.openxmlformats.org/officeDocument/2006/relationships/image" Target="../media/image54.png"/><Relationship Id="rId9" Type="http://schemas.openxmlformats.org/officeDocument/2006/relationships/image" Target="../media/image58.jpg"/></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3.png"/><Relationship Id="rId7"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5.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hyperlink" Target="https://www.canr.msu.edu/managing_farm_stress/teletherapy-program"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hyperlink" Target="http://www.canr.msu.edu/agrability" TargetMode="Externa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5.png"/><Relationship Id="rId10" Type="http://schemas.openxmlformats.org/officeDocument/2006/relationships/image" Target="../media/image23.jpeg"/><Relationship Id="rId4" Type="http://schemas.openxmlformats.org/officeDocument/2006/relationships/image" Target="../media/image5.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8" Type="http://schemas.openxmlformats.org/officeDocument/2006/relationships/hyperlink" Target="https://localwiki.org/bloomington-normal/4-H/_files/4H-clover-color.png/_info/" TargetMode="External"/><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7246" y="4792320"/>
            <a:ext cx="7594883" cy="4269663"/>
          </a:xfrm>
          <a:prstGeom prst="rect">
            <a:avLst/>
          </a:prstGeom>
        </p:spPr>
        <p:txBody>
          <a:bodyPr vert="horz" wrap="square" lIns="0" tIns="13494" rIns="0" bIns="0" rtlCol="0">
            <a:spAutoFit/>
          </a:bodyPr>
          <a:lstStyle/>
          <a:p>
            <a:pPr marL="13495" algn="l">
              <a:spcBef>
                <a:spcPts val="106"/>
              </a:spcBef>
            </a:pPr>
            <a:r>
              <a:rPr lang="en-US" sz="1100" dirty="0">
                <a:solidFill>
                  <a:srgbClr val="546A3D"/>
                </a:solidFill>
                <a:latin typeface="Metropolis" panose="00000500000000000000" pitchFamily="50" charset="0"/>
                <a:cs typeface="Gotham Bold"/>
              </a:rPr>
              <a:t>	        </a:t>
            </a:r>
            <a:endParaRPr lang="en-US" sz="1590" b="1" dirty="0">
              <a:solidFill>
                <a:srgbClr val="546A3D"/>
              </a:solidFill>
              <a:latin typeface="Metropolis Thin" panose="00000200000000000000" pitchFamily="50" charset="0"/>
              <a:cs typeface="Gotham Bold"/>
            </a:endParaRPr>
          </a:p>
          <a:p>
            <a:pPr marL="13495" algn="l">
              <a:spcBef>
                <a:spcPts val="106"/>
              </a:spcBef>
            </a:pPr>
            <a:endParaRPr lang="en-US" sz="1590" b="1" spc="-12" dirty="0">
              <a:solidFill>
                <a:srgbClr val="546A3D"/>
              </a:solidFill>
              <a:latin typeface="Metropolis Thin" panose="00000200000000000000" pitchFamily="50" charset="0"/>
              <a:cs typeface="Gotham Bold"/>
            </a:endParaRPr>
          </a:p>
          <a:p>
            <a:pPr marL="13495" algn="l">
              <a:lnSpc>
                <a:spcPts val="500"/>
              </a:lnSpc>
              <a:spcBef>
                <a:spcPts val="106"/>
              </a:spcBef>
            </a:pPr>
            <a:endParaRPr lang="en-US" sz="1200" b="1" spc="-12" dirty="0">
              <a:solidFill>
                <a:srgbClr val="546A3D"/>
              </a:solidFill>
              <a:latin typeface="Metropolis Thin" panose="00000200000000000000" pitchFamily="50" charset="0"/>
              <a:cs typeface="Gotham Bold"/>
            </a:endParaRPr>
          </a:p>
          <a:p>
            <a:pPr marL="13495" lvl="1" algn="just">
              <a:spcBef>
                <a:spcPts val="106"/>
              </a:spcBef>
            </a:pPr>
            <a:endParaRPr lang="en-US" sz="1100" dirty="0">
              <a:solidFill>
                <a:schemeClr val="tx1"/>
              </a:solidFill>
              <a:latin typeface="Metropolis Thin" panose="00000200000000000000" pitchFamily="50" charset="0"/>
              <a:cs typeface="Gotham Book"/>
            </a:endParaRPr>
          </a:p>
          <a:p>
            <a:pPr marL="13495" lvl="5" algn="just">
              <a:spcBef>
                <a:spcPts val="106"/>
              </a:spcBef>
            </a:pPr>
            <a:r>
              <a:rPr lang="en-US" sz="1100" dirty="0">
                <a:solidFill>
                  <a:schemeClr val="tx1"/>
                </a:solidFill>
                <a:latin typeface="Metropolis Thin" panose="00000200000000000000" pitchFamily="50" charset="0"/>
                <a:cs typeface="Gotham Book"/>
              </a:rPr>
              <a:t>	        I’m excited to share the results of another successful year of partnership between Manistee County and                                                                    </a:t>
            </a:r>
          </a:p>
          <a:p>
            <a:pPr marL="13495" lvl="2" algn="just">
              <a:spcBef>
                <a:spcPts val="106"/>
              </a:spcBef>
            </a:pPr>
            <a:r>
              <a:rPr lang="en-US" sz="1100" dirty="0">
                <a:solidFill>
                  <a:schemeClr val="tx1"/>
                </a:solidFill>
                <a:latin typeface="Metropolis Thin" panose="00000200000000000000" pitchFamily="50" charset="0"/>
                <a:cs typeface="Gotham Book"/>
              </a:rPr>
              <a:t>                                    Michigan State University (MSU) Extension. Thanks to your ongoing support, we’ve been able to make a meaningful impact on the lives of youth, families, businesses, and  communities throughout the county.</a:t>
            </a:r>
          </a:p>
          <a:p>
            <a:pPr marL="13495" algn="just">
              <a:spcBef>
                <a:spcPts val="106"/>
              </a:spcBef>
            </a:pPr>
            <a:endParaRPr lang="en-US" sz="1100" dirty="0">
              <a:solidFill>
                <a:schemeClr val="tx1"/>
              </a:solidFill>
              <a:latin typeface="Metropolis Thin" panose="00000200000000000000" pitchFamily="50" charset="0"/>
              <a:cs typeface="Gotham Book"/>
            </a:endParaRPr>
          </a:p>
          <a:p>
            <a:pPr marL="13495" algn="just">
              <a:spcBef>
                <a:spcPts val="106"/>
              </a:spcBef>
            </a:pPr>
            <a:r>
              <a:rPr lang="en-US" sz="1100" dirty="0">
                <a:solidFill>
                  <a:schemeClr val="tx1"/>
                </a:solidFill>
                <a:latin typeface="Metropolis Thin" panose="00000200000000000000" pitchFamily="50" charset="0"/>
                <a:cs typeface="Gotham Book"/>
              </a:rPr>
              <a:t>MSU Extension continues to offer a wide array of research-based educational outreach to our residents. Over the past year, we’ve empowered individuals and families to lead healthier lives, supported local and new businesses, provided opportunities for youth leadership development and career exploration, assisted farmers with business management and mental health support, and so much more. Our team lives and works alongside county residents, building strong community relationships and staying responsive to local needs.</a:t>
            </a:r>
          </a:p>
          <a:p>
            <a:pPr marL="13495" algn="just">
              <a:spcBef>
                <a:spcPts val="106"/>
              </a:spcBef>
            </a:pPr>
            <a:endParaRPr lang="en-US" sz="1100" dirty="0">
              <a:solidFill>
                <a:schemeClr val="tx1"/>
              </a:solidFill>
              <a:latin typeface="Metropolis Thin" panose="00000200000000000000" pitchFamily="50" charset="0"/>
              <a:cs typeface="Gotham Book"/>
            </a:endParaRPr>
          </a:p>
          <a:p>
            <a:pPr marL="13495" algn="just">
              <a:spcBef>
                <a:spcPts val="106"/>
              </a:spcBef>
            </a:pPr>
            <a:r>
              <a:rPr lang="en-US" sz="1100" dirty="0">
                <a:solidFill>
                  <a:schemeClr val="tx1"/>
                </a:solidFill>
                <a:latin typeface="Metropolis Thin" panose="00000200000000000000" pitchFamily="50" charset="0"/>
                <a:cs typeface="Gotham Book"/>
              </a:rPr>
              <a:t>We remain committed to delivering our programs in personalized formats and locations that are convenient and accessible to our participants. This ongoing success is possible because of our strong partnership with you. On behalf of the MSU Extension team serving Manistee County, thank you for another outstanding year. We look forward to your continued support and hope you will join us in our upcoming programs.</a:t>
            </a:r>
          </a:p>
          <a:p>
            <a:pPr marL="13495" algn="just">
              <a:spcBef>
                <a:spcPts val="106"/>
              </a:spcBef>
            </a:pPr>
            <a:endParaRPr lang="en-US" sz="1100" dirty="0">
              <a:solidFill>
                <a:schemeClr val="tx1"/>
              </a:solidFill>
              <a:latin typeface="Metropolis Thin" panose="00000200000000000000" pitchFamily="50" charset="0"/>
              <a:cs typeface="Gotham Book"/>
            </a:endParaRPr>
          </a:p>
          <a:p>
            <a:pPr marL="13495" algn="just">
              <a:spcBef>
                <a:spcPts val="106"/>
              </a:spcBef>
            </a:pPr>
            <a:r>
              <a:rPr lang="en-US" sz="1100" i="1" dirty="0">
                <a:solidFill>
                  <a:schemeClr val="tx1"/>
                </a:solidFill>
                <a:latin typeface="Metropolis Thin" panose="00000200000000000000" pitchFamily="50" charset="0"/>
                <a:cs typeface="Gotham Book"/>
              </a:rPr>
              <a:t>Jennifer Berkey		</a:t>
            </a:r>
          </a:p>
          <a:p>
            <a:pPr marL="13495" algn="just">
              <a:spcBef>
                <a:spcPts val="106"/>
              </a:spcBef>
            </a:pPr>
            <a:r>
              <a:rPr lang="en-US" sz="1100" i="1" dirty="0">
                <a:solidFill>
                  <a:schemeClr val="tx1"/>
                </a:solidFill>
                <a:latin typeface="Metropolis Thin" panose="00000200000000000000" pitchFamily="50" charset="0"/>
                <a:cs typeface="Gotham Book"/>
              </a:rPr>
              <a:t>District 3 Director</a:t>
            </a:r>
          </a:p>
          <a:p>
            <a:pPr marL="13495" algn="just">
              <a:spcBef>
                <a:spcPts val="106"/>
              </a:spcBef>
            </a:pPr>
            <a:endParaRPr lang="en-US" sz="1050" dirty="0">
              <a:solidFill>
                <a:schemeClr val="tx1"/>
              </a:solidFill>
              <a:latin typeface="Metropolis" panose="00000500000000000000" pitchFamily="50" charset="0"/>
              <a:cs typeface="Gotham Book"/>
            </a:endParaRPr>
          </a:p>
          <a:p>
            <a:pPr marL="13495" algn="just">
              <a:spcBef>
                <a:spcPts val="106"/>
              </a:spcBef>
            </a:pPr>
            <a:endParaRPr lang="en-US" sz="1400" dirty="0">
              <a:solidFill>
                <a:srgbClr val="546A3D"/>
              </a:solidFill>
            </a:endParaRPr>
          </a:p>
          <a:p>
            <a:pPr marL="13495" algn="just">
              <a:spcBef>
                <a:spcPts val="106"/>
              </a:spcBef>
            </a:pPr>
            <a:endParaRPr lang="en-US" sz="1050" dirty="0">
              <a:solidFill>
                <a:schemeClr val="tx1"/>
              </a:solidFill>
              <a:latin typeface="Metropolis" panose="00000500000000000000" pitchFamily="50" charset="0"/>
              <a:cs typeface="Gotham Book"/>
            </a:endParaRPr>
          </a:p>
        </p:txBody>
      </p:sp>
      <p:sp>
        <p:nvSpPr>
          <p:cNvPr id="2" name="object 2"/>
          <p:cNvSpPr/>
          <p:nvPr/>
        </p:nvSpPr>
        <p:spPr>
          <a:xfrm>
            <a:off x="0" y="786643"/>
            <a:ext cx="4953000" cy="3735863"/>
          </a:xfrm>
          <a:custGeom>
            <a:avLst/>
            <a:gdLst/>
            <a:ahLst/>
            <a:cxnLst/>
            <a:rect l="l" t="t" r="r" b="b"/>
            <a:pathLst>
              <a:path w="5307965" h="3072129">
                <a:moveTo>
                  <a:pt x="5307571" y="0"/>
                </a:moveTo>
                <a:lnTo>
                  <a:pt x="0" y="0"/>
                </a:lnTo>
                <a:lnTo>
                  <a:pt x="0" y="3071825"/>
                </a:lnTo>
                <a:lnTo>
                  <a:pt x="5307571" y="3071825"/>
                </a:lnTo>
                <a:lnTo>
                  <a:pt x="5307571" y="0"/>
                </a:lnTo>
                <a:close/>
              </a:path>
            </a:pathLst>
          </a:custGeom>
          <a:solidFill>
            <a:srgbClr val="18453B"/>
          </a:solidFill>
        </p:spPr>
        <p:txBody>
          <a:bodyPr wrap="square" lIns="0" tIns="0" rIns="0" bIns="0" rtlCol="0"/>
          <a:lstStyle/>
          <a:p>
            <a:pPr marL="485793">
              <a:spcBef>
                <a:spcPts val="446"/>
              </a:spcBef>
              <a:tabLst>
                <a:tab pos="611964" algn="l"/>
              </a:tabLst>
            </a:pPr>
            <a:endParaRPr lang="en-US" sz="1914" dirty="0">
              <a:latin typeface="Metropolis" panose="00000500000000000000" pitchFamily="50" charset="0"/>
              <a:cs typeface="Gotham Book"/>
            </a:endParaRPr>
          </a:p>
        </p:txBody>
      </p:sp>
      <p:sp>
        <p:nvSpPr>
          <p:cNvPr id="59" name="object 59"/>
          <p:cNvSpPr/>
          <p:nvPr/>
        </p:nvSpPr>
        <p:spPr>
          <a:xfrm>
            <a:off x="0" y="9451181"/>
            <a:ext cx="7772400" cy="607219"/>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76" name="Picture 75" descr="A logo with green text&#10;&#10;Description automatically generated">
            <a:extLst>
              <a:ext uri="{FF2B5EF4-FFF2-40B4-BE49-F238E27FC236}">
                <a16:creationId xmlns:a16="http://schemas.microsoft.com/office/drawing/2014/main" id="{FAA312CF-8444-49BE-A366-CB613F62C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45" y="176827"/>
            <a:ext cx="2950887" cy="543977"/>
          </a:xfrm>
          <a:prstGeom prst="rect">
            <a:avLst/>
          </a:prstGeom>
        </p:spPr>
      </p:pic>
      <p:sp>
        <p:nvSpPr>
          <p:cNvPr id="83" name="object 16">
            <a:extLst>
              <a:ext uri="{FF2B5EF4-FFF2-40B4-BE49-F238E27FC236}">
                <a16:creationId xmlns:a16="http://schemas.microsoft.com/office/drawing/2014/main" id="{BD1A6E1C-1163-501D-B4BA-F37831EA34C5}"/>
              </a:ext>
            </a:extLst>
          </p:cNvPr>
          <p:cNvSpPr txBox="1"/>
          <p:nvPr/>
        </p:nvSpPr>
        <p:spPr>
          <a:xfrm>
            <a:off x="5829592" y="8931252"/>
            <a:ext cx="2789472" cy="365891"/>
          </a:xfrm>
          <a:prstGeom prst="rect">
            <a:avLst/>
          </a:prstGeom>
        </p:spPr>
        <p:txBody>
          <a:bodyPr vert="horz" wrap="square" lIns="0" tIns="13494" rIns="0" bIns="0" rtlCol="0">
            <a:spAutoFit/>
          </a:bodyPr>
          <a:lstStyle/>
          <a:p>
            <a:pPr marL="13495" marR="5400">
              <a:spcBef>
                <a:spcPts val="106"/>
              </a:spcBef>
            </a:pPr>
            <a:r>
              <a:rPr lang="en-US" sz="1100" b="1" dirty="0">
                <a:solidFill>
                  <a:srgbClr val="18453B"/>
                </a:solidFill>
                <a:latin typeface="Metropolis" panose="00000500000000000000" pitchFamily="50" charset="0"/>
                <a:cs typeface="Gotham Book"/>
              </a:rPr>
              <a:t>             38,811</a:t>
            </a:r>
            <a:endParaRPr lang="en-US" sz="1100" dirty="0">
              <a:latin typeface="Metropolis" panose="00000500000000000000" pitchFamily="50" charset="0"/>
              <a:cs typeface="Gotham Book"/>
            </a:endParaRPr>
          </a:p>
          <a:p>
            <a:pPr marL="13495" marR="5400">
              <a:spcBef>
                <a:spcPts val="106"/>
              </a:spcBef>
            </a:pPr>
            <a:r>
              <a:rPr lang="en-US" sz="1050" dirty="0">
                <a:latin typeface="Metropolis" panose="00000500000000000000" pitchFamily="50" charset="0"/>
                <a:cs typeface="Gotham Book"/>
              </a:rPr>
              <a:t>Reached by social media</a:t>
            </a:r>
            <a:endParaRPr sz="1050" dirty="0">
              <a:latin typeface="Metropolis" panose="00000500000000000000" pitchFamily="50" charset="0"/>
              <a:cs typeface="Gotham Book"/>
            </a:endParaRPr>
          </a:p>
        </p:txBody>
      </p:sp>
      <p:grpSp>
        <p:nvGrpSpPr>
          <p:cNvPr id="84" name="object 62">
            <a:extLst>
              <a:ext uri="{FF2B5EF4-FFF2-40B4-BE49-F238E27FC236}">
                <a16:creationId xmlns:a16="http://schemas.microsoft.com/office/drawing/2014/main" id="{3DA3CFA0-D768-4552-816D-18A3A0808B5F}"/>
              </a:ext>
            </a:extLst>
          </p:cNvPr>
          <p:cNvGrpSpPr/>
          <p:nvPr/>
        </p:nvGrpSpPr>
        <p:grpSpPr>
          <a:xfrm>
            <a:off x="5828553" y="8808958"/>
            <a:ext cx="347182" cy="293307"/>
            <a:chOff x="3868865" y="5440960"/>
            <a:chExt cx="532194" cy="458870"/>
          </a:xfrm>
        </p:grpSpPr>
        <p:sp>
          <p:nvSpPr>
            <p:cNvPr id="85" name="object 63">
              <a:extLst>
                <a:ext uri="{FF2B5EF4-FFF2-40B4-BE49-F238E27FC236}">
                  <a16:creationId xmlns:a16="http://schemas.microsoft.com/office/drawing/2014/main" id="{32C799A9-301E-FA65-62E5-6CA3E28296F3}"/>
                </a:ext>
              </a:extLst>
            </p:cNvPr>
            <p:cNvSpPr/>
            <p:nvPr/>
          </p:nvSpPr>
          <p:spPr>
            <a:xfrm>
              <a:off x="3868865" y="5440960"/>
              <a:ext cx="435609" cy="403227"/>
            </a:xfrm>
            <a:custGeom>
              <a:avLst/>
              <a:gdLst/>
              <a:ahLst/>
              <a:cxnLst/>
              <a:rect l="l" t="t" r="r" b="b"/>
              <a:pathLst>
                <a:path w="435610" h="403225">
                  <a:moveTo>
                    <a:pt x="400278" y="63"/>
                  </a:moveTo>
                  <a:lnTo>
                    <a:pt x="34772" y="0"/>
                  </a:lnTo>
                  <a:lnTo>
                    <a:pt x="3563" y="22636"/>
                  </a:lnTo>
                  <a:lnTo>
                    <a:pt x="0" y="282892"/>
                  </a:lnTo>
                  <a:lnTo>
                    <a:pt x="2145" y="295452"/>
                  </a:lnTo>
                  <a:lnTo>
                    <a:pt x="8928" y="307347"/>
                  </a:lnTo>
                  <a:lnTo>
                    <a:pt x="19691" y="316216"/>
                  </a:lnTo>
                  <a:lnTo>
                    <a:pt x="33781" y="319697"/>
                  </a:lnTo>
                  <a:lnTo>
                    <a:pt x="158889" y="319697"/>
                  </a:lnTo>
                  <a:lnTo>
                    <a:pt x="158889" y="366394"/>
                  </a:lnTo>
                  <a:lnTo>
                    <a:pt x="121805" y="384235"/>
                  </a:lnTo>
                  <a:lnTo>
                    <a:pt x="137045" y="402729"/>
                  </a:lnTo>
                  <a:lnTo>
                    <a:pt x="256489" y="402729"/>
                  </a:lnTo>
                  <a:lnTo>
                    <a:pt x="256489" y="284416"/>
                  </a:lnTo>
                  <a:lnTo>
                    <a:pt x="38557" y="284416"/>
                  </a:lnTo>
                  <a:lnTo>
                    <a:pt x="36626" y="283209"/>
                  </a:lnTo>
                  <a:lnTo>
                    <a:pt x="36296" y="282663"/>
                  </a:lnTo>
                  <a:lnTo>
                    <a:pt x="35547" y="38138"/>
                  </a:lnTo>
                  <a:lnTo>
                    <a:pt x="37401" y="35852"/>
                  </a:lnTo>
                  <a:lnTo>
                    <a:pt x="397687" y="35864"/>
                  </a:lnTo>
                  <a:lnTo>
                    <a:pt x="398170" y="36093"/>
                  </a:lnTo>
                  <a:lnTo>
                    <a:pt x="399770" y="37744"/>
                  </a:lnTo>
                  <a:lnTo>
                    <a:pt x="399770" y="106425"/>
                  </a:lnTo>
                  <a:lnTo>
                    <a:pt x="400684" y="107911"/>
                  </a:lnTo>
                  <a:lnTo>
                    <a:pt x="435076" y="108419"/>
                  </a:lnTo>
                  <a:lnTo>
                    <a:pt x="435076" y="32740"/>
                  </a:lnTo>
                  <a:lnTo>
                    <a:pt x="431714" y="21534"/>
                  </a:lnTo>
                  <a:lnTo>
                    <a:pt x="423211" y="10906"/>
                  </a:lnTo>
                  <a:lnTo>
                    <a:pt x="411941" y="3026"/>
                  </a:lnTo>
                  <a:lnTo>
                    <a:pt x="400278" y="63"/>
                  </a:lnTo>
                  <a:close/>
                </a:path>
              </a:pathLst>
            </a:custGeom>
            <a:solidFill>
              <a:srgbClr val="004F38"/>
            </a:solidFill>
          </p:spPr>
          <p:txBody>
            <a:bodyPr wrap="square" lIns="0" tIns="0" rIns="0" bIns="0" rtlCol="0"/>
            <a:lstStyle/>
            <a:p>
              <a:endParaRPr dirty="0"/>
            </a:p>
          </p:txBody>
        </p:sp>
        <p:sp>
          <p:nvSpPr>
            <p:cNvPr id="86" name="object 64">
              <a:extLst>
                <a:ext uri="{FF2B5EF4-FFF2-40B4-BE49-F238E27FC236}">
                  <a16:creationId xmlns:a16="http://schemas.microsoft.com/office/drawing/2014/main" id="{10D56556-4364-1E71-E8B3-DF9E21C0B1E9}"/>
                </a:ext>
              </a:extLst>
            </p:cNvPr>
            <p:cNvSpPr/>
            <p:nvPr/>
          </p:nvSpPr>
          <p:spPr>
            <a:xfrm>
              <a:off x="4161665" y="5584234"/>
              <a:ext cx="239394" cy="315596"/>
            </a:xfrm>
            <a:custGeom>
              <a:avLst/>
              <a:gdLst/>
              <a:ahLst/>
              <a:cxnLst/>
              <a:rect l="l" t="t" r="r" b="b"/>
              <a:pathLst>
                <a:path w="239395" h="315595">
                  <a:moveTo>
                    <a:pt x="201980" y="0"/>
                  </a:moveTo>
                  <a:lnTo>
                    <a:pt x="35090" y="253"/>
                  </a:lnTo>
                  <a:lnTo>
                    <a:pt x="4264" y="22980"/>
                  </a:lnTo>
                  <a:lnTo>
                    <a:pt x="0" y="278688"/>
                  </a:lnTo>
                  <a:lnTo>
                    <a:pt x="4175" y="292206"/>
                  </a:lnTo>
                  <a:lnTo>
                    <a:pt x="12190" y="303350"/>
                  </a:lnTo>
                  <a:lnTo>
                    <a:pt x="23336" y="311358"/>
                  </a:lnTo>
                  <a:lnTo>
                    <a:pt x="37073" y="315518"/>
                  </a:lnTo>
                  <a:lnTo>
                    <a:pt x="199948" y="315518"/>
                  </a:lnTo>
                  <a:lnTo>
                    <a:pt x="214900" y="312270"/>
                  </a:lnTo>
                  <a:lnTo>
                    <a:pt x="226947" y="303528"/>
                  </a:lnTo>
                  <a:lnTo>
                    <a:pt x="229424" y="299719"/>
                  </a:lnTo>
                  <a:lnTo>
                    <a:pt x="120726" y="299719"/>
                  </a:lnTo>
                  <a:lnTo>
                    <a:pt x="110207" y="296597"/>
                  </a:lnTo>
                  <a:lnTo>
                    <a:pt x="105419" y="287483"/>
                  </a:lnTo>
                  <a:lnTo>
                    <a:pt x="107113" y="277331"/>
                  </a:lnTo>
                  <a:lnTo>
                    <a:pt x="116039" y="271094"/>
                  </a:lnTo>
                  <a:lnTo>
                    <a:pt x="238886" y="271094"/>
                  </a:lnTo>
                  <a:lnTo>
                    <a:pt x="238886" y="257365"/>
                  </a:lnTo>
                  <a:lnTo>
                    <a:pt x="35344" y="257365"/>
                  </a:lnTo>
                  <a:lnTo>
                    <a:pt x="35344" y="38011"/>
                  </a:lnTo>
                  <a:lnTo>
                    <a:pt x="39801" y="34747"/>
                  </a:lnTo>
                  <a:lnTo>
                    <a:pt x="196202" y="34747"/>
                  </a:lnTo>
                  <a:lnTo>
                    <a:pt x="197599" y="34289"/>
                  </a:lnTo>
                  <a:lnTo>
                    <a:pt x="237538" y="34289"/>
                  </a:lnTo>
                  <a:lnTo>
                    <a:pt x="235361" y="25226"/>
                  </a:lnTo>
                  <a:lnTo>
                    <a:pt x="227649" y="13260"/>
                  </a:lnTo>
                  <a:lnTo>
                    <a:pt x="216328" y="4640"/>
                  </a:lnTo>
                  <a:lnTo>
                    <a:pt x="201980" y="0"/>
                  </a:lnTo>
                  <a:close/>
                </a:path>
                <a:path w="239395" h="315595">
                  <a:moveTo>
                    <a:pt x="238886" y="271094"/>
                  </a:moveTo>
                  <a:lnTo>
                    <a:pt x="116039" y="271094"/>
                  </a:lnTo>
                  <a:lnTo>
                    <a:pt x="128077" y="273495"/>
                  </a:lnTo>
                  <a:lnTo>
                    <a:pt x="133337" y="282997"/>
                  </a:lnTo>
                  <a:lnTo>
                    <a:pt x="131120" y="293704"/>
                  </a:lnTo>
                  <a:lnTo>
                    <a:pt x="120726" y="299719"/>
                  </a:lnTo>
                  <a:lnTo>
                    <a:pt x="229424" y="299719"/>
                  </a:lnTo>
                  <a:lnTo>
                    <a:pt x="235229" y="290792"/>
                  </a:lnTo>
                  <a:lnTo>
                    <a:pt x="238886" y="275564"/>
                  </a:lnTo>
                  <a:lnTo>
                    <a:pt x="238886" y="271094"/>
                  </a:lnTo>
                  <a:close/>
                </a:path>
                <a:path w="239395" h="315595">
                  <a:moveTo>
                    <a:pt x="237538" y="34289"/>
                  </a:moveTo>
                  <a:lnTo>
                    <a:pt x="197599" y="34289"/>
                  </a:lnTo>
                  <a:lnTo>
                    <a:pt x="203542" y="38607"/>
                  </a:lnTo>
                  <a:lnTo>
                    <a:pt x="203542" y="257365"/>
                  </a:lnTo>
                  <a:lnTo>
                    <a:pt x="238886" y="257365"/>
                  </a:lnTo>
                  <a:lnTo>
                    <a:pt x="238886" y="39903"/>
                  </a:lnTo>
                  <a:lnTo>
                    <a:pt x="237770" y="35255"/>
                  </a:lnTo>
                  <a:lnTo>
                    <a:pt x="237648" y="34747"/>
                  </a:lnTo>
                  <a:lnTo>
                    <a:pt x="237538" y="34289"/>
                  </a:lnTo>
                  <a:close/>
                </a:path>
                <a:path w="239395" h="315595">
                  <a:moveTo>
                    <a:pt x="196202" y="34747"/>
                  </a:moveTo>
                  <a:lnTo>
                    <a:pt x="39801" y="34747"/>
                  </a:lnTo>
                  <a:lnTo>
                    <a:pt x="42075" y="35255"/>
                  </a:lnTo>
                  <a:lnTo>
                    <a:pt x="194650" y="35255"/>
                  </a:lnTo>
                  <a:lnTo>
                    <a:pt x="196202" y="34747"/>
                  </a:lnTo>
                  <a:close/>
                </a:path>
              </a:pathLst>
            </a:custGeom>
            <a:solidFill>
              <a:srgbClr val="7BBD00"/>
            </a:solidFill>
          </p:spPr>
          <p:txBody>
            <a:bodyPr wrap="square" lIns="0" tIns="0" rIns="0" bIns="0" rtlCol="0"/>
            <a:lstStyle/>
            <a:p>
              <a:endParaRPr dirty="0"/>
            </a:p>
          </p:txBody>
        </p:sp>
      </p:grpSp>
      <p:grpSp>
        <p:nvGrpSpPr>
          <p:cNvPr id="7" name="Group 6">
            <a:extLst>
              <a:ext uri="{FF2B5EF4-FFF2-40B4-BE49-F238E27FC236}">
                <a16:creationId xmlns:a16="http://schemas.microsoft.com/office/drawing/2014/main" id="{A85BB959-79BE-C0BC-1209-D7005277052B}"/>
              </a:ext>
            </a:extLst>
          </p:cNvPr>
          <p:cNvGrpSpPr/>
          <p:nvPr/>
        </p:nvGrpSpPr>
        <p:grpSpPr>
          <a:xfrm>
            <a:off x="422642" y="8918798"/>
            <a:ext cx="5524173" cy="360761"/>
            <a:chOff x="-259083" y="9029992"/>
            <a:chExt cx="5419730" cy="361232"/>
          </a:xfrm>
        </p:grpSpPr>
        <p:sp>
          <p:nvSpPr>
            <p:cNvPr id="88" name="object 11">
              <a:extLst>
                <a:ext uri="{FF2B5EF4-FFF2-40B4-BE49-F238E27FC236}">
                  <a16:creationId xmlns:a16="http://schemas.microsoft.com/office/drawing/2014/main" id="{5A3E5AAE-ABCD-9F69-11CF-9B7040C540CB}"/>
                </a:ext>
              </a:extLst>
            </p:cNvPr>
            <p:cNvSpPr txBox="1"/>
            <p:nvPr/>
          </p:nvSpPr>
          <p:spPr>
            <a:xfrm>
              <a:off x="2458372" y="9033448"/>
              <a:ext cx="2702275" cy="357776"/>
            </a:xfrm>
            <a:prstGeom prst="rect">
              <a:avLst/>
            </a:prstGeom>
          </p:spPr>
          <p:txBody>
            <a:bodyPr vert="horz" wrap="square" lIns="0" tIns="13494" rIns="0" bIns="0" rtlCol="0">
              <a:spAutoFit/>
            </a:bodyPr>
            <a:lstStyle/>
            <a:p>
              <a:pPr marL="13495" marR="5400">
                <a:spcBef>
                  <a:spcPts val="106"/>
                </a:spcBef>
              </a:pPr>
              <a:r>
                <a:rPr lang="en-US" sz="1100" b="1" dirty="0">
                  <a:solidFill>
                    <a:srgbClr val="18453B"/>
                  </a:solidFill>
                  <a:latin typeface="Metropolis" panose="00000500000000000000" pitchFamily="50" charset="0"/>
                  <a:cs typeface="Gotham Book"/>
                </a:rPr>
                <a:t>               831            </a:t>
              </a:r>
            </a:p>
            <a:p>
              <a:pPr marL="13495" marR="5400">
                <a:spcBef>
                  <a:spcPts val="106"/>
                </a:spcBef>
              </a:pPr>
              <a:r>
                <a:rPr lang="en-US" sz="1050" dirty="0">
                  <a:latin typeface="Metropolis" panose="00000500000000000000" pitchFamily="50" charset="0"/>
                  <a:cs typeface="Gotham Book"/>
                </a:rPr>
                <a:t>Reached through programming</a:t>
              </a:r>
              <a:endParaRPr sz="1050" dirty="0">
                <a:latin typeface="Metropolis" panose="00000500000000000000" pitchFamily="50" charset="0"/>
                <a:cs typeface="Gotham Book"/>
              </a:endParaRPr>
            </a:p>
          </p:txBody>
        </p:sp>
        <p:sp>
          <p:nvSpPr>
            <p:cNvPr id="103" name="object 17">
              <a:extLst>
                <a:ext uri="{FF2B5EF4-FFF2-40B4-BE49-F238E27FC236}">
                  <a16:creationId xmlns:a16="http://schemas.microsoft.com/office/drawing/2014/main" id="{A26DF171-3C0F-70C7-1568-05FB1D47B883}"/>
                </a:ext>
              </a:extLst>
            </p:cNvPr>
            <p:cNvSpPr txBox="1"/>
            <p:nvPr/>
          </p:nvSpPr>
          <p:spPr>
            <a:xfrm>
              <a:off x="-259083" y="9029992"/>
              <a:ext cx="2808843" cy="357774"/>
            </a:xfrm>
            <a:prstGeom prst="rect">
              <a:avLst/>
            </a:prstGeom>
          </p:spPr>
          <p:txBody>
            <a:bodyPr vert="horz" wrap="square" lIns="0" tIns="13494" rIns="0" bIns="0" rtlCol="0">
              <a:spAutoFit/>
            </a:bodyPr>
            <a:lstStyle/>
            <a:p>
              <a:pPr marL="13495" marR="5400">
                <a:spcBef>
                  <a:spcPts val="106"/>
                </a:spcBef>
              </a:pPr>
              <a:r>
                <a:rPr lang="en-US" sz="1100" b="1" dirty="0">
                  <a:solidFill>
                    <a:srgbClr val="18453B"/>
                  </a:solidFill>
                  <a:latin typeface="Metropolis" panose="00000500000000000000" pitchFamily="50" charset="0"/>
                  <a:cs typeface="Gotham Book"/>
                </a:rPr>
                <a:t>          196</a:t>
              </a:r>
            </a:p>
            <a:p>
              <a:pPr marL="13495" marR="5400">
                <a:spcBef>
                  <a:spcPts val="106"/>
                </a:spcBef>
              </a:pPr>
              <a:r>
                <a:rPr lang="en-US" sz="1050" spc="58" dirty="0">
                  <a:latin typeface="Metropolis" panose="00000500000000000000" pitchFamily="50" charset="0"/>
                  <a:cs typeface="Gotham Book"/>
                </a:rPr>
                <a:t>P</a:t>
              </a:r>
              <a:r>
                <a:rPr lang="en-US" sz="1050" dirty="0">
                  <a:latin typeface="Metropolis" panose="00000500000000000000" pitchFamily="50" charset="0"/>
                  <a:cs typeface="Gotham Book"/>
                </a:rPr>
                <a:t>rograms accessed by residents</a:t>
              </a:r>
              <a:endParaRPr sz="1050" dirty="0">
                <a:latin typeface="Metropolis" panose="00000500000000000000" pitchFamily="50" charset="0"/>
                <a:cs typeface="Gotham Book"/>
              </a:endParaRPr>
            </a:p>
          </p:txBody>
        </p:sp>
      </p:grpSp>
      <p:grpSp>
        <p:nvGrpSpPr>
          <p:cNvPr id="10" name="object 10"/>
          <p:cNvGrpSpPr/>
          <p:nvPr/>
        </p:nvGrpSpPr>
        <p:grpSpPr>
          <a:xfrm>
            <a:off x="3194294" y="8777668"/>
            <a:ext cx="355321" cy="307166"/>
            <a:chOff x="473447" y="6207580"/>
            <a:chExt cx="523240" cy="461645"/>
          </a:xfrm>
        </p:grpSpPr>
        <p:sp>
          <p:nvSpPr>
            <p:cNvPr id="11" name="object 11"/>
            <p:cNvSpPr/>
            <p:nvPr/>
          </p:nvSpPr>
          <p:spPr>
            <a:xfrm>
              <a:off x="473447" y="6301870"/>
              <a:ext cx="290830" cy="367665"/>
            </a:xfrm>
            <a:custGeom>
              <a:avLst/>
              <a:gdLst/>
              <a:ahLst/>
              <a:cxnLst/>
              <a:rect l="l" t="t" r="r" b="b"/>
              <a:pathLst>
                <a:path w="290830" h="367665">
                  <a:moveTo>
                    <a:pt x="271932" y="12"/>
                  </a:moveTo>
                  <a:lnTo>
                    <a:pt x="28397" y="0"/>
                  </a:lnTo>
                  <a:lnTo>
                    <a:pt x="0" y="29362"/>
                  </a:lnTo>
                  <a:lnTo>
                    <a:pt x="114" y="164693"/>
                  </a:lnTo>
                  <a:lnTo>
                    <a:pt x="2336" y="173037"/>
                  </a:lnTo>
                  <a:lnTo>
                    <a:pt x="8572" y="179565"/>
                  </a:lnTo>
                  <a:lnTo>
                    <a:pt x="22288" y="181419"/>
                  </a:lnTo>
                  <a:lnTo>
                    <a:pt x="29679" y="179857"/>
                  </a:lnTo>
                  <a:lnTo>
                    <a:pt x="35039" y="181101"/>
                  </a:lnTo>
                  <a:lnTo>
                    <a:pt x="34950" y="182956"/>
                  </a:lnTo>
                  <a:lnTo>
                    <a:pt x="35331" y="183870"/>
                  </a:lnTo>
                  <a:lnTo>
                    <a:pt x="52425" y="367118"/>
                  </a:lnTo>
                  <a:lnTo>
                    <a:pt x="134429" y="367093"/>
                  </a:lnTo>
                  <a:lnTo>
                    <a:pt x="135407" y="364223"/>
                  </a:lnTo>
                  <a:lnTo>
                    <a:pt x="164617" y="43281"/>
                  </a:lnTo>
                  <a:lnTo>
                    <a:pt x="276212" y="43281"/>
                  </a:lnTo>
                  <a:lnTo>
                    <a:pt x="283514" y="38442"/>
                  </a:lnTo>
                  <a:lnTo>
                    <a:pt x="285203" y="36563"/>
                  </a:lnTo>
                  <a:lnTo>
                    <a:pt x="290736" y="25480"/>
                  </a:lnTo>
                  <a:lnTo>
                    <a:pt x="289802" y="14106"/>
                  </a:lnTo>
                  <a:lnTo>
                    <a:pt x="283251" y="4823"/>
                  </a:lnTo>
                  <a:lnTo>
                    <a:pt x="271932" y="12"/>
                  </a:lnTo>
                  <a:close/>
                </a:path>
              </a:pathLst>
            </a:custGeom>
            <a:solidFill>
              <a:srgbClr val="004F38"/>
            </a:solidFill>
          </p:spPr>
          <p:txBody>
            <a:bodyPr wrap="square" lIns="0" tIns="0" rIns="0" bIns="0" rtlCol="0"/>
            <a:lstStyle/>
            <a:p>
              <a:endParaRPr/>
            </a:p>
          </p:txBody>
        </p:sp>
        <p:sp>
          <p:nvSpPr>
            <p:cNvPr id="12" name="object 12"/>
            <p:cNvSpPr/>
            <p:nvPr/>
          </p:nvSpPr>
          <p:spPr>
            <a:xfrm>
              <a:off x="614705" y="6207581"/>
              <a:ext cx="381635" cy="461645"/>
            </a:xfrm>
            <a:custGeom>
              <a:avLst/>
              <a:gdLst/>
              <a:ahLst/>
              <a:cxnLst/>
              <a:rect l="l" t="t" r="r" b="b"/>
              <a:pathLst>
                <a:path w="381634" h="461645">
                  <a:moveTo>
                    <a:pt x="187921" y="399973"/>
                  </a:moveTo>
                  <a:lnTo>
                    <a:pt x="185191" y="388112"/>
                  </a:lnTo>
                  <a:lnTo>
                    <a:pt x="178003" y="377990"/>
                  </a:lnTo>
                  <a:lnTo>
                    <a:pt x="167855" y="370954"/>
                  </a:lnTo>
                  <a:lnTo>
                    <a:pt x="156273" y="368312"/>
                  </a:lnTo>
                  <a:lnTo>
                    <a:pt x="54216" y="368630"/>
                  </a:lnTo>
                  <a:lnTo>
                    <a:pt x="40703" y="371309"/>
                  </a:lnTo>
                  <a:lnTo>
                    <a:pt x="31864" y="378117"/>
                  </a:lnTo>
                  <a:lnTo>
                    <a:pt x="27038" y="387184"/>
                  </a:lnTo>
                  <a:lnTo>
                    <a:pt x="25577" y="396646"/>
                  </a:lnTo>
                  <a:lnTo>
                    <a:pt x="25577" y="461543"/>
                  </a:lnTo>
                  <a:lnTo>
                    <a:pt x="186372" y="461543"/>
                  </a:lnTo>
                  <a:lnTo>
                    <a:pt x="187921" y="459879"/>
                  </a:lnTo>
                  <a:lnTo>
                    <a:pt x="187921" y="399973"/>
                  </a:lnTo>
                  <a:close/>
                </a:path>
                <a:path w="381634" h="461645">
                  <a:moveTo>
                    <a:pt x="378079" y="393649"/>
                  </a:moveTo>
                  <a:lnTo>
                    <a:pt x="345325" y="368300"/>
                  </a:lnTo>
                  <a:lnTo>
                    <a:pt x="244373" y="368642"/>
                  </a:lnTo>
                  <a:lnTo>
                    <a:pt x="231571" y="371233"/>
                  </a:lnTo>
                  <a:lnTo>
                    <a:pt x="223050" y="377621"/>
                  </a:lnTo>
                  <a:lnTo>
                    <a:pt x="218300" y="385673"/>
                  </a:lnTo>
                  <a:lnTo>
                    <a:pt x="216839" y="393306"/>
                  </a:lnTo>
                  <a:lnTo>
                    <a:pt x="216839" y="461543"/>
                  </a:lnTo>
                  <a:lnTo>
                    <a:pt x="378079" y="461543"/>
                  </a:lnTo>
                  <a:lnTo>
                    <a:pt x="378079" y="393649"/>
                  </a:lnTo>
                  <a:close/>
                </a:path>
                <a:path w="381634" h="461645">
                  <a:moveTo>
                    <a:pt x="381419" y="21628"/>
                  </a:moveTo>
                  <a:lnTo>
                    <a:pt x="378980" y="14122"/>
                  </a:lnTo>
                  <a:lnTo>
                    <a:pt x="373926" y="7505"/>
                  </a:lnTo>
                  <a:lnTo>
                    <a:pt x="367182" y="2540"/>
                  </a:lnTo>
                  <a:lnTo>
                    <a:pt x="359727" y="0"/>
                  </a:lnTo>
                  <a:lnTo>
                    <a:pt x="0" y="0"/>
                  </a:lnTo>
                  <a:lnTo>
                    <a:pt x="1155" y="3695"/>
                  </a:lnTo>
                  <a:lnTo>
                    <a:pt x="4229" y="6413"/>
                  </a:lnTo>
                  <a:lnTo>
                    <a:pt x="8686" y="14719"/>
                  </a:lnTo>
                  <a:lnTo>
                    <a:pt x="10121" y="19773"/>
                  </a:lnTo>
                  <a:lnTo>
                    <a:pt x="12788" y="24409"/>
                  </a:lnTo>
                  <a:lnTo>
                    <a:pt x="356387" y="24409"/>
                  </a:lnTo>
                  <a:lnTo>
                    <a:pt x="358063" y="26073"/>
                  </a:lnTo>
                  <a:lnTo>
                    <a:pt x="358063" y="213575"/>
                  </a:lnTo>
                  <a:lnTo>
                    <a:pt x="42252" y="215226"/>
                  </a:lnTo>
                  <a:lnTo>
                    <a:pt x="39154" y="239877"/>
                  </a:lnTo>
                  <a:lnTo>
                    <a:pt x="54991" y="239585"/>
                  </a:lnTo>
                  <a:lnTo>
                    <a:pt x="357492" y="239623"/>
                  </a:lnTo>
                  <a:lnTo>
                    <a:pt x="365861" y="237426"/>
                  </a:lnTo>
                  <a:lnTo>
                    <a:pt x="373164" y="232803"/>
                  </a:lnTo>
                  <a:lnTo>
                    <a:pt x="378612" y="226199"/>
                  </a:lnTo>
                  <a:lnTo>
                    <a:pt x="381419" y="218008"/>
                  </a:lnTo>
                  <a:lnTo>
                    <a:pt x="381419" y="21628"/>
                  </a:lnTo>
                  <a:close/>
                </a:path>
              </a:pathLst>
            </a:custGeom>
            <a:solidFill>
              <a:srgbClr val="7BBD00"/>
            </a:solidFill>
          </p:spPr>
          <p:txBody>
            <a:bodyPr wrap="square" lIns="0" tIns="0" rIns="0" bIns="0" rtlCol="0"/>
            <a:lstStyle/>
            <a:p>
              <a:endParaRPr/>
            </a:p>
          </p:txBody>
        </p:sp>
        <p:pic>
          <p:nvPicPr>
            <p:cNvPr id="13" name="object 13"/>
            <p:cNvPicPr/>
            <p:nvPr/>
          </p:nvPicPr>
          <p:blipFill>
            <a:blip r:embed="rId4" cstate="print"/>
            <a:stretch>
              <a:fillRect/>
            </a:stretch>
          </p:blipFill>
          <p:spPr>
            <a:xfrm>
              <a:off x="527379" y="6207894"/>
              <a:ext cx="79014" cy="80556"/>
            </a:xfrm>
            <a:prstGeom prst="rect">
              <a:avLst/>
            </a:prstGeom>
          </p:spPr>
        </p:pic>
        <p:sp>
          <p:nvSpPr>
            <p:cNvPr id="14" name="object 14"/>
            <p:cNvSpPr/>
            <p:nvPr/>
          </p:nvSpPr>
          <p:spPr>
            <a:xfrm>
              <a:off x="681621" y="6479882"/>
              <a:ext cx="270510" cy="80010"/>
            </a:xfrm>
            <a:custGeom>
              <a:avLst/>
              <a:gdLst/>
              <a:ahLst/>
              <a:cxnLst/>
              <a:rect l="l" t="t" r="r" b="b"/>
              <a:pathLst>
                <a:path w="270509" h="80009">
                  <a:moveTo>
                    <a:pt x="79311" y="34696"/>
                  </a:moveTo>
                  <a:lnTo>
                    <a:pt x="64414" y="9817"/>
                  </a:lnTo>
                  <a:lnTo>
                    <a:pt x="37058" y="0"/>
                  </a:lnTo>
                  <a:lnTo>
                    <a:pt x="9194" y="14389"/>
                  </a:lnTo>
                  <a:lnTo>
                    <a:pt x="0" y="45110"/>
                  </a:lnTo>
                  <a:lnTo>
                    <a:pt x="14732" y="69977"/>
                  </a:lnTo>
                  <a:lnTo>
                    <a:pt x="41846" y="79832"/>
                  </a:lnTo>
                  <a:lnTo>
                    <a:pt x="69837" y="65506"/>
                  </a:lnTo>
                  <a:lnTo>
                    <a:pt x="79311" y="34696"/>
                  </a:lnTo>
                  <a:close/>
                </a:path>
                <a:path w="270509" h="80009">
                  <a:moveTo>
                    <a:pt x="270179" y="43764"/>
                  </a:moveTo>
                  <a:lnTo>
                    <a:pt x="259359" y="13487"/>
                  </a:lnTo>
                  <a:lnTo>
                    <a:pt x="230530" y="63"/>
                  </a:lnTo>
                  <a:lnTo>
                    <a:pt x="204127" y="10807"/>
                  </a:lnTo>
                  <a:lnTo>
                    <a:pt x="190627" y="36042"/>
                  </a:lnTo>
                  <a:lnTo>
                    <a:pt x="200507" y="66103"/>
                  </a:lnTo>
                  <a:lnTo>
                    <a:pt x="228917" y="79857"/>
                  </a:lnTo>
                  <a:lnTo>
                    <a:pt x="256082" y="69151"/>
                  </a:lnTo>
                  <a:lnTo>
                    <a:pt x="270179" y="43764"/>
                  </a:lnTo>
                  <a:close/>
                </a:path>
              </a:pathLst>
            </a:custGeom>
            <a:solidFill>
              <a:srgbClr val="7BBD00"/>
            </a:solidFill>
          </p:spPr>
          <p:txBody>
            <a:bodyPr wrap="square" lIns="0" tIns="0" rIns="0" bIns="0" rtlCol="0"/>
            <a:lstStyle/>
            <a:p>
              <a:endParaRPr/>
            </a:p>
          </p:txBody>
        </p:sp>
        <p:sp>
          <p:nvSpPr>
            <p:cNvPr id="15" name="object 15"/>
            <p:cNvSpPr/>
            <p:nvPr/>
          </p:nvSpPr>
          <p:spPr>
            <a:xfrm>
              <a:off x="806208" y="6254533"/>
              <a:ext cx="128270" cy="140970"/>
            </a:xfrm>
            <a:custGeom>
              <a:avLst/>
              <a:gdLst/>
              <a:ahLst/>
              <a:cxnLst/>
              <a:rect l="l" t="t" r="r" b="b"/>
              <a:pathLst>
                <a:path w="128269" h="140970">
                  <a:moveTo>
                    <a:pt x="24968" y="108623"/>
                  </a:moveTo>
                  <a:lnTo>
                    <a:pt x="24765" y="94094"/>
                  </a:lnTo>
                  <a:lnTo>
                    <a:pt x="24244" y="84493"/>
                  </a:lnTo>
                  <a:lnTo>
                    <a:pt x="23444" y="77800"/>
                  </a:lnTo>
                  <a:lnTo>
                    <a:pt x="17551" y="71755"/>
                  </a:lnTo>
                  <a:lnTo>
                    <a:pt x="10604" y="73075"/>
                  </a:lnTo>
                  <a:lnTo>
                    <a:pt x="6578" y="73837"/>
                  </a:lnTo>
                  <a:lnTo>
                    <a:pt x="1600" y="78117"/>
                  </a:lnTo>
                  <a:lnTo>
                    <a:pt x="939" y="82359"/>
                  </a:lnTo>
                  <a:lnTo>
                    <a:pt x="203" y="92138"/>
                  </a:lnTo>
                  <a:lnTo>
                    <a:pt x="0" y="106057"/>
                  </a:lnTo>
                  <a:lnTo>
                    <a:pt x="228" y="120053"/>
                  </a:lnTo>
                  <a:lnTo>
                    <a:pt x="850" y="130035"/>
                  </a:lnTo>
                  <a:lnTo>
                    <a:pt x="4762" y="137655"/>
                  </a:lnTo>
                  <a:lnTo>
                    <a:pt x="12014" y="140449"/>
                  </a:lnTo>
                  <a:lnTo>
                    <a:pt x="19469" y="138531"/>
                  </a:lnTo>
                  <a:lnTo>
                    <a:pt x="23990" y="131991"/>
                  </a:lnTo>
                  <a:lnTo>
                    <a:pt x="24739" y="122974"/>
                  </a:lnTo>
                  <a:lnTo>
                    <a:pt x="24968" y="108623"/>
                  </a:lnTo>
                  <a:close/>
                </a:path>
                <a:path w="128269" h="140970">
                  <a:moveTo>
                    <a:pt x="77457" y="109639"/>
                  </a:moveTo>
                  <a:lnTo>
                    <a:pt x="75946" y="68567"/>
                  </a:lnTo>
                  <a:lnTo>
                    <a:pt x="76504" y="48996"/>
                  </a:lnTo>
                  <a:lnTo>
                    <a:pt x="75412" y="41351"/>
                  </a:lnTo>
                  <a:lnTo>
                    <a:pt x="69748" y="36093"/>
                  </a:lnTo>
                  <a:lnTo>
                    <a:pt x="61747" y="37604"/>
                  </a:lnTo>
                  <a:lnTo>
                    <a:pt x="57607" y="38392"/>
                  </a:lnTo>
                  <a:lnTo>
                    <a:pt x="53517" y="42430"/>
                  </a:lnTo>
                  <a:lnTo>
                    <a:pt x="53086" y="46748"/>
                  </a:lnTo>
                  <a:lnTo>
                    <a:pt x="53670" y="67513"/>
                  </a:lnTo>
                  <a:lnTo>
                    <a:pt x="52158" y="110731"/>
                  </a:lnTo>
                  <a:lnTo>
                    <a:pt x="53111" y="131140"/>
                  </a:lnTo>
                  <a:lnTo>
                    <a:pt x="57048" y="138239"/>
                  </a:lnTo>
                  <a:lnTo>
                    <a:pt x="64465" y="140652"/>
                  </a:lnTo>
                  <a:lnTo>
                    <a:pt x="72021" y="137731"/>
                  </a:lnTo>
                  <a:lnTo>
                    <a:pt x="76390" y="128803"/>
                  </a:lnTo>
                  <a:lnTo>
                    <a:pt x="77457" y="109639"/>
                  </a:lnTo>
                  <a:close/>
                </a:path>
                <a:path w="128269" h="140970">
                  <a:moveTo>
                    <a:pt x="127685" y="131165"/>
                  </a:moveTo>
                  <a:lnTo>
                    <a:pt x="127660" y="11264"/>
                  </a:lnTo>
                  <a:lnTo>
                    <a:pt x="127038" y="3543"/>
                  </a:lnTo>
                  <a:lnTo>
                    <a:pt x="118757" y="0"/>
                  </a:lnTo>
                  <a:lnTo>
                    <a:pt x="111734" y="2095"/>
                  </a:lnTo>
                  <a:lnTo>
                    <a:pt x="107810" y="3263"/>
                  </a:lnTo>
                  <a:lnTo>
                    <a:pt x="104724" y="9613"/>
                  </a:lnTo>
                  <a:lnTo>
                    <a:pt x="104279" y="13512"/>
                  </a:lnTo>
                  <a:lnTo>
                    <a:pt x="102984" y="41478"/>
                  </a:lnTo>
                  <a:lnTo>
                    <a:pt x="104990" y="100520"/>
                  </a:lnTo>
                  <a:lnTo>
                    <a:pt x="104254" y="128917"/>
                  </a:lnTo>
                  <a:lnTo>
                    <a:pt x="108140" y="137312"/>
                  </a:lnTo>
                  <a:lnTo>
                    <a:pt x="115252" y="140652"/>
                  </a:lnTo>
                  <a:lnTo>
                    <a:pt x="122720" y="138696"/>
                  </a:lnTo>
                  <a:lnTo>
                    <a:pt x="127685" y="131165"/>
                  </a:lnTo>
                  <a:close/>
                </a:path>
              </a:pathLst>
            </a:custGeom>
            <a:solidFill>
              <a:srgbClr val="004F38"/>
            </a:solidFill>
          </p:spPr>
          <p:txBody>
            <a:bodyPr wrap="square" lIns="0" tIns="0" rIns="0" bIns="0" rtlCol="0"/>
            <a:lstStyle/>
            <a:p>
              <a:endParaRPr/>
            </a:p>
          </p:txBody>
        </p:sp>
      </p:grpSp>
      <p:grpSp>
        <p:nvGrpSpPr>
          <p:cNvPr id="104" name="object 38">
            <a:extLst>
              <a:ext uri="{FF2B5EF4-FFF2-40B4-BE49-F238E27FC236}">
                <a16:creationId xmlns:a16="http://schemas.microsoft.com/office/drawing/2014/main" id="{D07B3A01-3503-3748-8B61-68C81B9B6845}"/>
              </a:ext>
            </a:extLst>
          </p:cNvPr>
          <p:cNvGrpSpPr/>
          <p:nvPr/>
        </p:nvGrpSpPr>
        <p:grpSpPr>
          <a:xfrm>
            <a:off x="437310" y="8780705"/>
            <a:ext cx="307744" cy="304226"/>
            <a:chOff x="3927351" y="945414"/>
            <a:chExt cx="497840" cy="502284"/>
          </a:xfrm>
        </p:grpSpPr>
        <p:sp>
          <p:nvSpPr>
            <p:cNvPr id="105" name="object 39">
              <a:extLst>
                <a:ext uri="{FF2B5EF4-FFF2-40B4-BE49-F238E27FC236}">
                  <a16:creationId xmlns:a16="http://schemas.microsoft.com/office/drawing/2014/main" id="{F55786D6-8ECB-CE4C-858F-5F446F3B72BB}"/>
                </a:ext>
              </a:extLst>
            </p:cNvPr>
            <p:cNvSpPr/>
            <p:nvPr/>
          </p:nvSpPr>
          <p:spPr>
            <a:xfrm>
              <a:off x="3927351" y="945414"/>
              <a:ext cx="406400" cy="484505"/>
            </a:xfrm>
            <a:custGeom>
              <a:avLst/>
              <a:gdLst/>
              <a:ahLst/>
              <a:cxnLst/>
              <a:rect l="l" t="t" r="r" b="b"/>
              <a:pathLst>
                <a:path w="406400" h="484505">
                  <a:moveTo>
                    <a:pt x="259105" y="0"/>
                  </a:moveTo>
                  <a:lnTo>
                    <a:pt x="18389" y="0"/>
                  </a:lnTo>
                  <a:lnTo>
                    <a:pt x="8945" y="1626"/>
                  </a:lnTo>
                  <a:lnTo>
                    <a:pt x="3436" y="6061"/>
                  </a:lnTo>
                  <a:lnTo>
                    <a:pt x="807" y="12633"/>
                  </a:lnTo>
                  <a:lnTo>
                    <a:pt x="0" y="20675"/>
                  </a:lnTo>
                  <a:lnTo>
                    <a:pt x="1035" y="456031"/>
                  </a:lnTo>
                  <a:lnTo>
                    <a:pt x="1066" y="469239"/>
                  </a:lnTo>
                  <a:lnTo>
                    <a:pt x="1891" y="475638"/>
                  </a:lnTo>
                  <a:lnTo>
                    <a:pt x="4995" y="480402"/>
                  </a:lnTo>
                  <a:lnTo>
                    <a:pt x="11327" y="483377"/>
                  </a:lnTo>
                  <a:lnTo>
                    <a:pt x="21831" y="484403"/>
                  </a:lnTo>
                  <a:lnTo>
                    <a:pt x="279742" y="484403"/>
                  </a:lnTo>
                  <a:lnTo>
                    <a:pt x="261404" y="456031"/>
                  </a:lnTo>
                  <a:lnTo>
                    <a:pt x="27558" y="456031"/>
                  </a:lnTo>
                  <a:lnTo>
                    <a:pt x="27558" y="28371"/>
                  </a:lnTo>
                  <a:lnTo>
                    <a:pt x="290127" y="28371"/>
                  </a:lnTo>
                  <a:lnTo>
                    <a:pt x="259105" y="0"/>
                  </a:lnTo>
                  <a:close/>
                </a:path>
                <a:path w="406400" h="484505">
                  <a:moveTo>
                    <a:pt x="290127" y="28371"/>
                  </a:moveTo>
                  <a:lnTo>
                    <a:pt x="238467" y="28371"/>
                  </a:lnTo>
                  <a:lnTo>
                    <a:pt x="238467" y="152717"/>
                  </a:lnTo>
                  <a:lnTo>
                    <a:pt x="240207" y="157099"/>
                  </a:lnTo>
                  <a:lnTo>
                    <a:pt x="378320" y="157099"/>
                  </a:lnTo>
                  <a:lnTo>
                    <a:pt x="378320" y="207289"/>
                  </a:lnTo>
                  <a:lnTo>
                    <a:pt x="405828" y="220383"/>
                  </a:lnTo>
                  <a:lnTo>
                    <a:pt x="405828" y="134188"/>
                  </a:lnTo>
                  <a:lnTo>
                    <a:pt x="399871" y="128739"/>
                  </a:lnTo>
                  <a:lnTo>
                    <a:pt x="268274" y="128739"/>
                  </a:lnTo>
                  <a:lnTo>
                    <a:pt x="268274" y="50190"/>
                  </a:lnTo>
                  <a:lnTo>
                    <a:pt x="313984" y="50190"/>
                  </a:lnTo>
                  <a:lnTo>
                    <a:pt x="290127" y="28371"/>
                  </a:lnTo>
                  <a:close/>
                </a:path>
                <a:path w="406400" h="484505">
                  <a:moveTo>
                    <a:pt x="313984" y="50190"/>
                  </a:moveTo>
                  <a:lnTo>
                    <a:pt x="268274" y="50190"/>
                  </a:lnTo>
                  <a:lnTo>
                    <a:pt x="357682" y="128739"/>
                  </a:lnTo>
                  <a:lnTo>
                    <a:pt x="399871" y="128739"/>
                  </a:lnTo>
                  <a:lnTo>
                    <a:pt x="313984" y="50190"/>
                  </a:lnTo>
                  <a:close/>
                </a:path>
              </a:pathLst>
            </a:custGeom>
            <a:solidFill>
              <a:srgbClr val="004F38"/>
            </a:solidFill>
          </p:spPr>
          <p:txBody>
            <a:bodyPr wrap="square" lIns="0" tIns="0" rIns="0" bIns="0" rtlCol="0"/>
            <a:lstStyle/>
            <a:p>
              <a:endParaRPr/>
            </a:p>
          </p:txBody>
        </p:sp>
        <p:sp>
          <p:nvSpPr>
            <p:cNvPr id="106" name="object 40">
              <a:extLst>
                <a:ext uri="{FF2B5EF4-FFF2-40B4-BE49-F238E27FC236}">
                  <a16:creationId xmlns:a16="http://schemas.microsoft.com/office/drawing/2014/main" id="{68CFF9BC-3B17-EFFB-1AF8-3208B27FCF8D}"/>
                </a:ext>
              </a:extLst>
            </p:cNvPr>
            <p:cNvSpPr/>
            <p:nvPr/>
          </p:nvSpPr>
          <p:spPr>
            <a:xfrm>
              <a:off x="4184124" y="1194174"/>
              <a:ext cx="241300" cy="253365"/>
            </a:xfrm>
            <a:custGeom>
              <a:avLst/>
              <a:gdLst/>
              <a:ahLst/>
              <a:cxnLst/>
              <a:rect l="l" t="t" r="r" b="b"/>
              <a:pathLst>
                <a:path w="241300" h="253365">
                  <a:moveTo>
                    <a:pt x="120408" y="0"/>
                  </a:moveTo>
                  <a:lnTo>
                    <a:pt x="92615" y="16090"/>
                  </a:lnTo>
                  <a:lnTo>
                    <a:pt x="63385" y="27374"/>
                  </a:lnTo>
                  <a:lnTo>
                    <a:pt x="32565" y="34011"/>
                  </a:lnTo>
                  <a:lnTo>
                    <a:pt x="0" y="36156"/>
                  </a:lnTo>
                  <a:lnTo>
                    <a:pt x="111" y="80760"/>
                  </a:lnTo>
                  <a:lnTo>
                    <a:pt x="6743" y="122110"/>
                  </a:lnTo>
                  <a:lnTo>
                    <a:pt x="21821" y="165644"/>
                  </a:lnTo>
                  <a:lnTo>
                    <a:pt x="44907" y="202049"/>
                  </a:lnTo>
                  <a:lnTo>
                    <a:pt x="77136" y="231847"/>
                  </a:lnTo>
                  <a:lnTo>
                    <a:pt x="119252" y="253098"/>
                  </a:lnTo>
                  <a:lnTo>
                    <a:pt x="121551" y="253098"/>
                  </a:lnTo>
                  <a:lnTo>
                    <a:pt x="163254" y="231847"/>
                  </a:lnTo>
                  <a:lnTo>
                    <a:pt x="195789" y="202373"/>
                  </a:lnTo>
                  <a:lnTo>
                    <a:pt x="208292" y="183235"/>
                  </a:lnTo>
                  <a:lnTo>
                    <a:pt x="102057" y="183235"/>
                  </a:lnTo>
                  <a:lnTo>
                    <a:pt x="95672" y="172976"/>
                  </a:lnTo>
                  <a:lnTo>
                    <a:pt x="70108" y="137926"/>
                  </a:lnTo>
                  <a:lnTo>
                    <a:pt x="55000" y="125445"/>
                  </a:lnTo>
                  <a:lnTo>
                    <a:pt x="51523" y="122110"/>
                  </a:lnTo>
                  <a:lnTo>
                    <a:pt x="52711" y="115446"/>
                  </a:lnTo>
                  <a:lnTo>
                    <a:pt x="60777" y="112977"/>
                  </a:lnTo>
                  <a:lnTo>
                    <a:pt x="112888" y="112977"/>
                  </a:lnTo>
                  <a:lnTo>
                    <a:pt x="118203" y="106124"/>
                  </a:lnTo>
                  <a:lnTo>
                    <a:pt x="154455" y="68131"/>
                  </a:lnTo>
                  <a:lnTo>
                    <a:pt x="163603" y="63284"/>
                  </a:lnTo>
                  <a:lnTo>
                    <a:pt x="162020" y="63284"/>
                  </a:lnTo>
                  <a:lnTo>
                    <a:pt x="168467" y="62834"/>
                  </a:lnTo>
                  <a:lnTo>
                    <a:pt x="240929" y="62834"/>
                  </a:lnTo>
                  <a:lnTo>
                    <a:pt x="240791" y="38341"/>
                  </a:lnTo>
                  <a:lnTo>
                    <a:pt x="208667" y="34941"/>
                  </a:lnTo>
                  <a:lnTo>
                    <a:pt x="177947" y="26814"/>
                  </a:lnTo>
                  <a:lnTo>
                    <a:pt x="148553" y="14865"/>
                  </a:lnTo>
                  <a:lnTo>
                    <a:pt x="120408" y="0"/>
                  </a:lnTo>
                  <a:close/>
                </a:path>
                <a:path w="241300" h="253365">
                  <a:moveTo>
                    <a:pt x="240929" y="62834"/>
                  </a:moveTo>
                  <a:lnTo>
                    <a:pt x="175858" y="62834"/>
                  </a:lnTo>
                  <a:lnTo>
                    <a:pt x="186405" y="63284"/>
                  </a:lnTo>
                  <a:lnTo>
                    <a:pt x="190322" y="63284"/>
                  </a:lnTo>
                  <a:lnTo>
                    <a:pt x="165559" y="91468"/>
                  </a:lnTo>
                  <a:lnTo>
                    <a:pt x="142772" y="121024"/>
                  </a:lnTo>
                  <a:lnTo>
                    <a:pt x="121740" y="151629"/>
                  </a:lnTo>
                  <a:lnTo>
                    <a:pt x="102057" y="183235"/>
                  </a:lnTo>
                  <a:lnTo>
                    <a:pt x="208292" y="183235"/>
                  </a:lnTo>
                  <a:lnTo>
                    <a:pt x="219114" y="166670"/>
                  </a:lnTo>
                  <a:lnTo>
                    <a:pt x="234007" y="126310"/>
                  </a:lnTo>
                  <a:lnTo>
                    <a:pt x="241042" y="82975"/>
                  </a:lnTo>
                  <a:lnTo>
                    <a:pt x="240929" y="62834"/>
                  </a:lnTo>
                  <a:close/>
                </a:path>
                <a:path w="241300" h="253365">
                  <a:moveTo>
                    <a:pt x="112888" y="112977"/>
                  </a:moveTo>
                  <a:lnTo>
                    <a:pt x="72006" y="112977"/>
                  </a:lnTo>
                  <a:lnTo>
                    <a:pt x="80416" y="114414"/>
                  </a:lnTo>
                  <a:lnTo>
                    <a:pt x="85536" y="116646"/>
                  </a:lnTo>
                  <a:lnTo>
                    <a:pt x="91917" y="120359"/>
                  </a:lnTo>
                  <a:lnTo>
                    <a:pt x="98234" y="124674"/>
                  </a:lnTo>
                  <a:lnTo>
                    <a:pt x="103162" y="128714"/>
                  </a:lnTo>
                  <a:lnTo>
                    <a:pt x="107374" y="121024"/>
                  </a:lnTo>
                  <a:lnTo>
                    <a:pt x="112541" y="113425"/>
                  </a:lnTo>
                  <a:lnTo>
                    <a:pt x="112888" y="112977"/>
                  </a:lnTo>
                  <a:close/>
                </a:path>
              </a:pathLst>
            </a:custGeom>
            <a:solidFill>
              <a:srgbClr val="7BBD00"/>
            </a:solidFill>
          </p:spPr>
          <p:txBody>
            <a:bodyPr wrap="square" lIns="0" tIns="0" rIns="0" bIns="0" rtlCol="0"/>
            <a:lstStyle/>
            <a:p>
              <a:endParaRPr/>
            </a:p>
          </p:txBody>
        </p:sp>
        <p:sp>
          <p:nvSpPr>
            <p:cNvPr id="107" name="object 41">
              <a:extLst>
                <a:ext uri="{FF2B5EF4-FFF2-40B4-BE49-F238E27FC236}">
                  <a16:creationId xmlns:a16="http://schemas.microsoft.com/office/drawing/2014/main" id="{2F12183F-FA59-E138-0037-870B1CFCE175}"/>
                </a:ext>
              </a:extLst>
            </p:cNvPr>
            <p:cNvSpPr/>
            <p:nvPr/>
          </p:nvSpPr>
          <p:spPr>
            <a:xfrm>
              <a:off x="4003992" y="1042072"/>
              <a:ext cx="205740" cy="289560"/>
            </a:xfrm>
            <a:custGeom>
              <a:avLst/>
              <a:gdLst/>
              <a:ahLst/>
              <a:cxnLst/>
              <a:rect l="l" t="t" r="r" b="b"/>
              <a:pathLst>
                <a:path w="205739" h="289559">
                  <a:moveTo>
                    <a:pt x="81889" y="4635"/>
                  </a:moveTo>
                  <a:lnTo>
                    <a:pt x="77025" y="0"/>
                  </a:lnTo>
                  <a:lnTo>
                    <a:pt x="4876" y="0"/>
                  </a:lnTo>
                  <a:lnTo>
                    <a:pt x="0" y="4635"/>
                  </a:lnTo>
                  <a:lnTo>
                    <a:pt x="0" y="15963"/>
                  </a:lnTo>
                  <a:lnTo>
                    <a:pt x="4876" y="20599"/>
                  </a:lnTo>
                  <a:lnTo>
                    <a:pt x="71069" y="20599"/>
                  </a:lnTo>
                  <a:lnTo>
                    <a:pt x="77025" y="20599"/>
                  </a:lnTo>
                  <a:lnTo>
                    <a:pt x="81889" y="15963"/>
                  </a:lnTo>
                  <a:lnTo>
                    <a:pt x="81889" y="4635"/>
                  </a:lnTo>
                  <a:close/>
                </a:path>
                <a:path w="205739" h="289559">
                  <a:moveTo>
                    <a:pt x="127622" y="68973"/>
                  </a:moveTo>
                  <a:lnTo>
                    <a:pt x="122758" y="64338"/>
                  </a:lnTo>
                  <a:lnTo>
                    <a:pt x="4876" y="64338"/>
                  </a:lnTo>
                  <a:lnTo>
                    <a:pt x="12" y="68973"/>
                  </a:lnTo>
                  <a:lnTo>
                    <a:pt x="12" y="80302"/>
                  </a:lnTo>
                  <a:lnTo>
                    <a:pt x="4876" y="84937"/>
                  </a:lnTo>
                  <a:lnTo>
                    <a:pt x="116801" y="84937"/>
                  </a:lnTo>
                  <a:lnTo>
                    <a:pt x="122758" y="84937"/>
                  </a:lnTo>
                  <a:lnTo>
                    <a:pt x="127622" y="80302"/>
                  </a:lnTo>
                  <a:lnTo>
                    <a:pt x="127622" y="68973"/>
                  </a:lnTo>
                  <a:close/>
                </a:path>
                <a:path w="205739" h="289559">
                  <a:moveTo>
                    <a:pt x="157111" y="273596"/>
                  </a:moveTo>
                  <a:lnTo>
                    <a:pt x="152247" y="268960"/>
                  </a:lnTo>
                  <a:lnTo>
                    <a:pt x="4876" y="268960"/>
                  </a:lnTo>
                  <a:lnTo>
                    <a:pt x="12" y="273596"/>
                  </a:lnTo>
                  <a:lnTo>
                    <a:pt x="12" y="284924"/>
                  </a:lnTo>
                  <a:lnTo>
                    <a:pt x="4876" y="289560"/>
                  </a:lnTo>
                  <a:lnTo>
                    <a:pt x="146291" y="289560"/>
                  </a:lnTo>
                  <a:lnTo>
                    <a:pt x="152247" y="289560"/>
                  </a:lnTo>
                  <a:lnTo>
                    <a:pt x="157111" y="284924"/>
                  </a:lnTo>
                  <a:lnTo>
                    <a:pt x="157111" y="273596"/>
                  </a:lnTo>
                  <a:close/>
                </a:path>
                <a:path w="205739" h="289559">
                  <a:moveTo>
                    <a:pt x="157111" y="205346"/>
                  </a:moveTo>
                  <a:lnTo>
                    <a:pt x="152247" y="200710"/>
                  </a:lnTo>
                  <a:lnTo>
                    <a:pt x="4876" y="200710"/>
                  </a:lnTo>
                  <a:lnTo>
                    <a:pt x="12" y="205346"/>
                  </a:lnTo>
                  <a:lnTo>
                    <a:pt x="12" y="216674"/>
                  </a:lnTo>
                  <a:lnTo>
                    <a:pt x="4876" y="221310"/>
                  </a:lnTo>
                  <a:lnTo>
                    <a:pt x="146291" y="221310"/>
                  </a:lnTo>
                  <a:lnTo>
                    <a:pt x="152247" y="221310"/>
                  </a:lnTo>
                  <a:lnTo>
                    <a:pt x="157111" y="216674"/>
                  </a:lnTo>
                  <a:lnTo>
                    <a:pt x="157111" y="205346"/>
                  </a:lnTo>
                  <a:close/>
                </a:path>
                <a:path w="205739" h="289559">
                  <a:moveTo>
                    <a:pt x="205155" y="138176"/>
                  </a:moveTo>
                  <a:lnTo>
                    <a:pt x="200291" y="133540"/>
                  </a:lnTo>
                  <a:lnTo>
                    <a:pt x="4876" y="133540"/>
                  </a:lnTo>
                  <a:lnTo>
                    <a:pt x="0" y="138176"/>
                  </a:lnTo>
                  <a:lnTo>
                    <a:pt x="0" y="149504"/>
                  </a:lnTo>
                  <a:lnTo>
                    <a:pt x="4876" y="154139"/>
                  </a:lnTo>
                  <a:lnTo>
                    <a:pt x="194335" y="154139"/>
                  </a:lnTo>
                  <a:lnTo>
                    <a:pt x="200291" y="154139"/>
                  </a:lnTo>
                  <a:lnTo>
                    <a:pt x="205155" y="149504"/>
                  </a:lnTo>
                  <a:lnTo>
                    <a:pt x="205155" y="138176"/>
                  </a:lnTo>
                  <a:close/>
                </a:path>
              </a:pathLst>
            </a:custGeom>
            <a:solidFill>
              <a:srgbClr val="004F38"/>
            </a:solidFill>
          </p:spPr>
          <p:txBody>
            <a:bodyPr wrap="square" lIns="0" tIns="0" rIns="0" bIns="0" rtlCol="0"/>
            <a:lstStyle/>
            <a:p>
              <a:endParaRPr dirty="0"/>
            </a:p>
          </p:txBody>
        </p:sp>
      </p:grpSp>
      <p:sp>
        <p:nvSpPr>
          <p:cNvPr id="121" name="TextBox 120">
            <a:extLst>
              <a:ext uri="{FF2B5EF4-FFF2-40B4-BE49-F238E27FC236}">
                <a16:creationId xmlns:a16="http://schemas.microsoft.com/office/drawing/2014/main" id="{C3D5565A-E44D-ACC3-16B0-760E40CD3237}"/>
              </a:ext>
            </a:extLst>
          </p:cNvPr>
          <p:cNvSpPr txBox="1"/>
          <p:nvPr/>
        </p:nvSpPr>
        <p:spPr>
          <a:xfrm>
            <a:off x="47246" y="9632529"/>
            <a:ext cx="7623890" cy="239425"/>
          </a:xfrm>
          <a:prstGeom prst="rect">
            <a:avLst/>
          </a:prstGeom>
          <a:noFill/>
        </p:spPr>
        <p:txBody>
          <a:bodyPr wrap="square" rtlCol="0">
            <a:spAutoFit/>
          </a:bodyPr>
          <a:lstStyle/>
          <a:p>
            <a:r>
              <a:rPr lang="en-US" sz="956" i="1" dirty="0">
                <a:solidFill>
                  <a:schemeClr val="bg1"/>
                </a:solidFill>
                <a:latin typeface="Garamond" panose="02020404030301010803" pitchFamily="18" charset="0"/>
              </a:rPr>
              <a:t>Helping people improve their lives through an educational process that applies knowledge to critical issues, needs and opportunities 		  msue.msu.edu</a:t>
            </a:r>
          </a:p>
        </p:txBody>
      </p:sp>
      <p:pic>
        <p:nvPicPr>
          <p:cNvPr id="1030" name="Picture 6">
            <a:extLst>
              <a:ext uri="{FF2B5EF4-FFF2-40B4-BE49-F238E27FC236}">
                <a16:creationId xmlns:a16="http://schemas.microsoft.com/office/drawing/2014/main" id="{80334598-86CF-66E0-75CA-B3721B52B2B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96"/>
          <a:stretch/>
        </p:blipFill>
        <p:spPr bwMode="auto">
          <a:xfrm>
            <a:off x="4267200" y="786643"/>
            <a:ext cx="3505200" cy="372075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6280A6-3F85-83BF-1E7B-E9E816B2B37E}"/>
              </a:ext>
            </a:extLst>
          </p:cNvPr>
          <p:cNvSpPr txBox="1"/>
          <p:nvPr/>
        </p:nvSpPr>
        <p:spPr>
          <a:xfrm>
            <a:off x="-381000" y="925911"/>
            <a:ext cx="5181600" cy="3285515"/>
          </a:xfrm>
          <a:prstGeom prst="rect">
            <a:avLst/>
          </a:prstGeom>
          <a:noFill/>
        </p:spPr>
        <p:txBody>
          <a:bodyPr wrap="square" lIns="0" rtlCol="0">
            <a:spAutoFit/>
          </a:bodyPr>
          <a:lstStyle/>
          <a:p>
            <a:pPr marL="485793" marR="350176" algn="l">
              <a:lnSpc>
                <a:spcPts val="3473"/>
              </a:lnSpc>
            </a:pPr>
            <a:r>
              <a:rPr lang="en-US" sz="2800" dirty="0">
                <a:solidFill>
                  <a:srgbClr val="FFFFFF"/>
                </a:solidFill>
                <a:latin typeface="Metropolis Extra Bold" panose="00000900000000000000" pitchFamily="50" charset="0"/>
                <a:cs typeface="Gotham Bold"/>
              </a:rPr>
              <a:t>MANISTEE COUNTY</a:t>
            </a:r>
          </a:p>
          <a:p>
            <a:pPr marL="485793" marR="350176" algn="l">
              <a:lnSpc>
                <a:spcPts val="3473"/>
              </a:lnSpc>
            </a:pPr>
            <a:r>
              <a:rPr lang="en-US" sz="2800" spc="-53" dirty="0">
                <a:solidFill>
                  <a:srgbClr val="FFFFFF"/>
                </a:solidFill>
                <a:latin typeface="Metropolis Thin" panose="00000200000000000000" pitchFamily="50" charset="0"/>
                <a:cs typeface="Gotham Book"/>
              </a:rPr>
              <a:t>2024-2025</a:t>
            </a:r>
          </a:p>
          <a:p>
            <a:pPr marL="485793" marR="350176" algn="l">
              <a:lnSpc>
                <a:spcPts val="3473"/>
              </a:lnSpc>
            </a:pPr>
            <a:r>
              <a:rPr lang="en-US" sz="2800" spc="-53" dirty="0">
                <a:solidFill>
                  <a:srgbClr val="FFFFFF"/>
                </a:solidFill>
                <a:latin typeface="Metropolis Thin" panose="00000200000000000000" pitchFamily="50" charset="0"/>
                <a:cs typeface="Gotham Book"/>
              </a:rPr>
              <a:t>ANNUAL REPORT</a:t>
            </a:r>
          </a:p>
          <a:p>
            <a:pPr marL="485793" marR="350176" algn="l">
              <a:lnSpc>
                <a:spcPts val="3200"/>
              </a:lnSpc>
            </a:pPr>
            <a:endParaRPr lang="en-US" sz="2800" spc="-53" dirty="0">
              <a:solidFill>
                <a:srgbClr val="FFFFFF"/>
              </a:solidFill>
              <a:latin typeface="Metropolis Thin" panose="00000200000000000000" pitchFamily="50" charset="0"/>
              <a:cs typeface="Gotham Book"/>
            </a:endParaRPr>
          </a:p>
          <a:p>
            <a:pPr marL="485793" marR="350176" algn="l">
              <a:lnSpc>
                <a:spcPts val="3200"/>
              </a:lnSpc>
            </a:pPr>
            <a:endParaRPr lang="en-US" sz="2800" spc="-53" dirty="0">
              <a:solidFill>
                <a:srgbClr val="FFFFFF"/>
              </a:solidFill>
              <a:latin typeface="Metropolis Thin" panose="00000200000000000000" pitchFamily="50" charset="0"/>
              <a:cs typeface="Gotham Book"/>
            </a:endParaRPr>
          </a:p>
          <a:p>
            <a:pPr marL="485793" marR="350176" algn="l">
              <a:lnSpc>
                <a:spcPts val="2000"/>
              </a:lnSpc>
            </a:pPr>
            <a:r>
              <a:rPr lang="en-US" sz="1200" spc="-53" dirty="0">
                <a:solidFill>
                  <a:srgbClr val="FFFFFF"/>
                </a:solidFill>
                <a:latin typeface="Metropolis Thin" panose="00000200000000000000" pitchFamily="50" charset="0"/>
                <a:cs typeface="Gotham Book"/>
              </a:rPr>
              <a:t>Phone: 231.889.4277</a:t>
            </a:r>
          </a:p>
          <a:p>
            <a:pPr marL="485793" marR="350176" algn="l">
              <a:lnSpc>
                <a:spcPts val="2000"/>
              </a:lnSpc>
            </a:pPr>
            <a:r>
              <a:rPr lang="en-US" sz="1200" spc="-53" dirty="0">
                <a:solidFill>
                  <a:srgbClr val="FFFFFF"/>
                </a:solidFill>
                <a:latin typeface="Metropolis Thin" panose="00000200000000000000" pitchFamily="50" charset="0"/>
                <a:cs typeface="Gotham Book"/>
              </a:rPr>
              <a:t>Website: https://www.canr.msu.edu/manistee/</a:t>
            </a:r>
          </a:p>
          <a:p>
            <a:pPr marL="485793" marR="350176" algn="l">
              <a:lnSpc>
                <a:spcPts val="2000"/>
              </a:lnSpc>
            </a:pPr>
            <a:r>
              <a:rPr lang="en-US" sz="1200" spc="-53" dirty="0">
                <a:solidFill>
                  <a:srgbClr val="FFFFFF"/>
                </a:solidFill>
                <a:latin typeface="Metropolis Thin" panose="00000200000000000000" pitchFamily="50" charset="0"/>
                <a:cs typeface="Gotham Book"/>
              </a:rPr>
              <a:t>Email: </a:t>
            </a:r>
            <a:r>
              <a:rPr lang="en-US" sz="1200" spc="-53" dirty="0">
                <a:solidFill>
                  <a:schemeClr val="bg1"/>
                </a:solidFill>
                <a:latin typeface="Metropolis Thin" panose="00000200000000000000" pitchFamily="50" charset="0"/>
                <a:cs typeface="Gotham Book"/>
              </a:rPr>
              <a:t>msue.manistee@county.msu.edu</a:t>
            </a:r>
          </a:p>
          <a:p>
            <a:pPr marL="485793" marR="350176" algn="l">
              <a:lnSpc>
                <a:spcPts val="2000"/>
              </a:lnSpc>
            </a:pPr>
            <a:endParaRPr lang="en-US" dirty="0"/>
          </a:p>
        </p:txBody>
      </p:sp>
      <p:grpSp>
        <p:nvGrpSpPr>
          <p:cNvPr id="8" name="Group 7">
            <a:extLst>
              <a:ext uri="{FF2B5EF4-FFF2-40B4-BE49-F238E27FC236}">
                <a16:creationId xmlns:a16="http://schemas.microsoft.com/office/drawing/2014/main" id="{6B0B77B7-A509-BBC7-0EED-47A837ADC1CE}"/>
              </a:ext>
            </a:extLst>
          </p:cNvPr>
          <p:cNvGrpSpPr/>
          <p:nvPr/>
        </p:nvGrpSpPr>
        <p:grpSpPr>
          <a:xfrm>
            <a:off x="130271" y="8340945"/>
            <a:ext cx="7415705" cy="614014"/>
            <a:chOff x="192929" y="7938862"/>
            <a:chExt cx="7265988" cy="614014"/>
          </a:xfrm>
        </p:grpSpPr>
        <p:cxnSp>
          <p:nvCxnSpPr>
            <p:cNvPr id="23" name="Straight Connector 22">
              <a:extLst>
                <a:ext uri="{FF2B5EF4-FFF2-40B4-BE49-F238E27FC236}">
                  <a16:creationId xmlns:a16="http://schemas.microsoft.com/office/drawing/2014/main" id="{22873445-2379-D700-1BBC-E01CB0EFC931}"/>
                </a:ext>
              </a:extLst>
            </p:cNvPr>
            <p:cNvCxnSpPr>
              <a:cxnSpLocks/>
            </p:cNvCxnSpPr>
            <p:nvPr/>
          </p:nvCxnSpPr>
          <p:spPr>
            <a:xfrm>
              <a:off x="1035888" y="8153400"/>
              <a:ext cx="6423029" cy="0"/>
            </a:xfrm>
            <a:prstGeom prst="line">
              <a:avLst/>
            </a:prstGeom>
            <a:ln w="12700">
              <a:solidFill>
                <a:srgbClr val="0F594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707F456-44A6-8738-E95C-C4B76DC90D43}"/>
                </a:ext>
              </a:extLst>
            </p:cNvPr>
            <p:cNvSpPr txBox="1"/>
            <p:nvPr/>
          </p:nvSpPr>
          <p:spPr>
            <a:xfrm>
              <a:off x="192929" y="7938862"/>
              <a:ext cx="1532386" cy="614014"/>
            </a:xfrm>
            <a:prstGeom prst="rect">
              <a:avLst/>
            </a:prstGeom>
            <a:noFill/>
          </p:spPr>
          <p:txBody>
            <a:bodyPr wrap="square" rtlCol="0">
              <a:spAutoFit/>
            </a:bodyPr>
            <a:lstStyle/>
            <a:p>
              <a:pPr algn="just"/>
              <a:r>
                <a:rPr lang="en-US" sz="1590" b="1" dirty="0">
                  <a:solidFill>
                    <a:srgbClr val="546A3D"/>
                  </a:solidFill>
                  <a:latin typeface="Metropolis Thin" panose="00000200000000000000" pitchFamily="50" charset="0"/>
                  <a:cs typeface="Gotham Bold"/>
                </a:rPr>
                <a:t>Impact</a:t>
              </a:r>
            </a:p>
            <a:p>
              <a:endParaRPr lang="en-US" dirty="0"/>
            </a:p>
          </p:txBody>
        </p:sp>
      </p:grpSp>
      <p:pic>
        <p:nvPicPr>
          <p:cNvPr id="82" name="Picture 81" descr="A person smiling at the camera&#10;&#10;Description automatically generated">
            <a:extLst>
              <a:ext uri="{FF2B5EF4-FFF2-40B4-BE49-F238E27FC236}">
                <a16:creationId xmlns:a16="http://schemas.microsoft.com/office/drawing/2014/main" id="{16000CE9-098D-4E38-3EDD-22D6533DD7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271" y="4737044"/>
            <a:ext cx="992776" cy="992776"/>
          </a:xfrm>
          <a:prstGeom prst="rect">
            <a:avLst/>
          </a:prstGeom>
          <a:ln w="9525">
            <a:noFill/>
          </a:ln>
        </p:spPr>
      </p:pic>
      <p:sp>
        <p:nvSpPr>
          <p:cNvPr id="3" name="TextBox 2">
            <a:extLst>
              <a:ext uri="{FF2B5EF4-FFF2-40B4-BE49-F238E27FC236}">
                <a16:creationId xmlns:a16="http://schemas.microsoft.com/office/drawing/2014/main" id="{D792FBDA-7BE1-06E1-CC34-0A6420EF530B}"/>
              </a:ext>
            </a:extLst>
          </p:cNvPr>
          <p:cNvSpPr txBox="1"/>
          <p:nvPr/>
        </p:nvSpPr>
        <p:spPr>
          <a:xfrm>
            <a:off x="1143000" y="5029200"/>
            <a:ext cx="3810000" cy="369332"/>
          </a:xfrm>
          <a:prstGeom prst="rect">
            <a:avLst/>
          </a:prstGeom>
          <a:noFill/>
        </p:spPr>
        <p:txBody>
          <a:bodyPr wrap="square" rtlCol="0">
            <a:spAutoFit/>
          </a:bodyPr>
          <a:lstStyle/>
          <a:p>
            <a:pPr marL="13495" algn="just">
              <a:spcBef>
                <a:spcPts val="106"/>
              </a:spcBef>
            </a:pPr>
            <a:r>
              <a:rPr lang="en-US" sz="1800" b="1" kern="1200" dirty="0">
                <a:solidFill>
                  <a:srgbClr val="546A3D"/>
                </a:solidFill>
                <a:latin typeface="Metropolis Thin" panose="00000200000000000000" pitchFamily="50" charset="0"/>
                <a:cs typeface="Gotham Bold"/>
              </a:rPr>
              <a:t>Message from the District Director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6989865-D7EF-8507-1205-38D05D75670D}"/>
            </a:ext>
          </a:extLst>
        </p:cNvPr>
        <p:cNvGrpSpPr/>
        <p:nvPr/>
      </p:nvGrpSpPr>
      <p:grpSpPr>
        <a:xfrm>
          <a:off x="0" y="0"/>
          <a:ext cx="0" cy="0"/>
          <a:chOff x="0" y="0"/>
          <a:chExt cx="0" cy="0"/>
        </a:xfrm>
      </p:grpSpPr>
      <p:pic>
        <p:nvPicPr>
          <p:cNvPr id="30" name="Picture 29" descr="A bowl of green stems">
            <a:extLst>
              <a:ext uri="{FF2B5EF4-FFF2-40B4-BE49-F238E27FC236}">
                <a16:creationId xmlns:a16="http://schemas.microsoft.com/office/drawing/2014/main" id="{1A510020-BBD1-B83B-0E49-4DC6420422E0}"/>
              </a:ext>
            </a:extLst>
          </p:cNvPr>
          <p:cNvPicPr>
            <a:picLocks noChangeAspect="1"/>
          </p:cNvPicPr>
          <p:nvPr/>
        </p:nvPicPr>
        <p:blipFill>
          <a:blip r:embed="rId2" cstate="print">
            <a:extLst>
              <a:ext uri="{28A0092B-C50C-407E-A947-70E740481C1C}">
                <a14:useLocalDpi xmlns:a14="http://schemas.microsoft.com/office/drawing/2010/main" val="0"/>
              </a:ext>
            </a:extLst>
          </a:blip>
          <a:srcRect l="9157" t="19469" r="10824" b="9272"/>
          <a:stretch>
            <a:fillRect/>
          </a:stretch>
        </p:blipFill>
        <p:spPr>
          <a:xfrm rot="5400000">
            <a:off x="122282" y="2861187"/>
            <a:ext cx="1207010" cy="1468007"/>
          </a:xfrm>
          <a:prstGeom prst="rect">
            <a:avLst/>
          </a:prstGeom>
        </p:spPr>
      </p:pic>
      <p:pic>
        <p:nvPicPr>
          <p:cNvPr id="33" name="Picture 32">
            <a:extLst>
              <a:ext uri="{FF2B5EF4-FFF2-40B4-BE49-F238E27FC236}">
                <a16:creationId xmlns:a16="http://schemas.microsoft.com/office/drawing/2014/main" id="{461B2216-D268-0D5F-61B1-AE9043810499}"/>
              </a:ext>
            </a:extLst>
          </p:cNvPr>
          <p:cNvPicPr>
            <a:picLocks noChangeAspect="1"/>
          </p:cNvPicPr>
          <p:nvPr/>
        </p:nvPicPr>
        <p:blipFill>
          <a:blip r:embed="rId3"/>
          <a:stretch>
            <a:fillRect/>
          </a:stretch>
        </p:blipFill>
        <p:spPr>
          <a:xfrm>
            <a:off x="49675" y="4504845"/>
            <a:ext cx="2517103" cy="791531"/>
          </a:xfrm>
          <a:prstGeom prst="rect">
            <a:avLst/>
          </a:prstGeom>
        </p:spPr>
      </p:pic>
      <p:sp>
        <p:nvSpPr>
          <p:cNvPr id="17" name="TextBox 16">
            <a:extLst>
              <a:ext uri="{FF2B5EF4-FFF2-40B4-BE49-F238E27FC236}">
                <a16:creationId xmlns:a16="http://schemas.microsoft.com/office/drawing/2014/main" id="{BF633A39-3FCC-2E1A-894F-3D99C93B4232}"/>
              </a:ext>
            </a:extLst>
          </p:cNvPr>
          <p:cNvSpPr txBox="1"/>
          <p:nvPr/>
        </p:nvSpPr>
        <p:spPr>
          <a:xfrm>
            <a:off x="109289" y="4544328"/>
            <a:ext cx="7553821" cy="4754880"/>
          </a:xfrm>
          <a:prstGeom prst="rect">
            <a:avLst/>
          </a:prstGeom>
          <a:noFill/>
        </p:spPr>
        <p:txBody>
          <a:bodyPr wrap="square" lIns="91440" tIns="45720" rIns="91440" bIns="45720" numCol="3" spcCol="182880" rtlCol="0" anchor="t">
            <a:spAutoFit/>
          </a:bodyPr>
          <a:lstStyle/>
          <a:p>
            <a:r>
              <a:rPr lang="en-US" sz="1400" dirty="0">
                <a:solidFill>
                  <a:srgbClr val="18453B"/>
                </a:solidFill>
                <a:latin typeface="Metropolis Medium"/>
              </a:rPr>
              <a:t>FOOD ACCESS STRATEGY TEAM (FAST) – FOOD PANTRY ASSISTANCE </a:t>
            </a:r>
            <a:endParaRPr lang="en-US" sz="1400" dirty="0">
              <a:latin typeface="Metropolis Medium"/>
            </a:endParaRPr>
          </a:p>
          <a:p>
            <a:pPr marL="0" marR="0" algn="just">
              <a:lnSpc>
                <a:spcPct val="115000"/>
              </a:lnSpc>
              <a:spcAft>
                <a:spcPts val="800"/>
              </a:spcAft>
              <a:buNone/>
            </a:pPr>
            <a:endParaRPr lang="en-US" sz="400" kern="100" dirty="0">
              <a:latin typeface="Metropolis" panose="00000500000000000000" pitchFamily="50"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050" kern="100" dirty="0">
                <a:effectLst/>
                <a:latin typeface="Metropolis" panose="00000500000000000000" pitchFamily="50" charset="0"/>
                <a:ea typeface="Aptos" panose="020B0004020202020204" pitchFamily="34" charset="0"/>
                <a:cs typeface="Times New Roman" panose="02020603050405020304" pitchFamily="18" charset="0"/>
              </a:rPr>
              <a:t>The Food Access Strategy Team, or FAST, is a subcommittee of the LiveWell 4 Health Manistee coalition. The goal of this group is to strengthen the Manistee County food support system for those in need. This work is done by improving coordination of county food pantry efforts and improving accessibility of healthy food to those who need it. In 2022, FAST distributed a county-wide survey to gauge feedback about food access from Manistee County residents in hopes of better understanding what barriers people face in accessing food. We continue to use the results of the survey to direct our work and improve access to fresh fruits and vegetables.  </a:t>
            </a:r>
          </a:p>
          <a:p>
            <a:pPr marR="0" algn="just">
              <a:lnSpc>
                <a:spcPct val="115000"/>
              </a:lnSpc>
              <a:spcAft>
                <a:spcPts val="800"/>
              </a:spcAft>
            </a:pPr>
            <a:r>
              <a:rPr lang="en-US" sz="1400" kern="100" dirty="0">
                <a:solidFill>
                  <a:srgbClr val="18453B"/>
                </a:solidFill>
                <a:effectLst/>
                <a:latin typeface="Metropolis" panose="00000500000000000000" pitchFamily="50" charset="0"/>
                <a:ea typeface="Aptos" panose="020B0004020202020204" pitchFamily="34" charset="0"/>
                <a:cs typeface="Times New Roman" panose="02020603050405020304" pitchFamily="18" charset="0"/>
              </a:rPr>
              <a:t>GROW A ROW</a:t>
            </a:r>
          </a:p>
          <a:p>
            <a:pPr marL="0" marR="0" algn="just">
              <a:lnSpc>
                <a:spcPct val="115000"/>
              </a:lnSpc>
              <a:spcAft>
                <a:spcPts val="800"/>
              </a:spcAft>
              <a:buNone/>
            </a:pPr>
            <a:r>
              <a:rPr lang="en-US" sz="1050" kern="100" dirty="0">
                <a:effectLst/>
                <a:latin typeface="Metropolis" panose="00000500000000000000" pitchFamily="50" charset="0"/>
                <a:ea typeface="Aptos" panose="020B0004020202020204" pitchFamily="34" charset="0"/>
                <a:cs typeface="Times New Roman" panose="02020603050405020304" pitchFamily="18" charset="0"/>
              </a:rPr>
              <a:t>A new program where Manistee County gardeners are asked to grow an extra row – or plant – of fruits or vegetables to donate to area food pantries. This allows folks who are experiencing food insecurity and visiting food pantries to choose healthy food options such as fresh fruits and vegetables. This is a partnership between FAST, MSU Extension, and the Spirit of the Woods Garden Club.</a:t>
            </a:r>
          </a:p>
          <a:p>
            <a:pPr marL="0" marR="0" algn="just">
              <a:lnSpc>
                <a:spcPct val="115000"/>
              </a:lnSpc>
              <a:spcAft>
                <a:spcPts val="800"/>
              </a:spcAft>
              <a:buNone/>
            </a:pPr>
            <a:r>
              <a:rPr lang="en-US" sz="1050" kern="100" dirty="0">
                <a:effectLst/>
                <a:latin typeface="Metropolis" panose="00000500000000000000" pitchFamily="50" charset="0"/>
                <a:ea typeface="Aptos" panose="020B0004020202020204" pitchFamily="34" charset="0"/>
                <a:cs typeface="Times New Roman" panose="02020603050405020304" pitchFamily="18" charset="0"/>
              </a:rPr>
              <a:t>They plan to continue this program in 2025 with a goal of getting 600 pounds of garden-grown produce donated.</a:t>
            </a:r>
          </a:p>
          <a:p>
            <a:pPr algn="just">
              <a:lnSpc>
                <a:spcPct val="115000"/>
              </a:lnSpc>
              <a:spcAft>
                <a:spcPts val="800"/>
              </a:spcAft>
            </a:pPr>
            <a:r>
              <a:rPr lang="en-US" sz="1400" kern="100" dirty="0">
                <a:solidFill>
                  <a:srgbClr val="18453B"/>
                </a:solidFill>
                <a:latin typeface="Metropolis"/>
                <a:ea typeface="Aptos" panose="020B0004020202020204" pitchFamily="34" charset="0"/>
                <a:cs typeface="Times New Roman"/>
              </a:rPr>
              <a:t>FIELD 2 PANTRY</a:t>
            </a:r>
            <a:r>
              <a:rPr lang="en-US" sz="1400" kern="100" dirty="0">
                <a:solidFill>
                  <a:srgbClr val="18453B"/>
                </a:solidFill>
                <a:effectLst/>
                <a:latin typeface="Metropolis"/>
                <a:ea typeface="Aptos" panose="020B0004020202020204" pitchFamily="34" charset="0"/>
                <a:cs typeface="Times New Roman"/>
              </a:rPr>
              <a:t> </a:t>
            </a:r>
          </a:p>
          <a:p>
            <a:pPr marL="0" marR="0" algn="just">
              <a:lnSpc>
                <a:spcPct val="115000"/>
              </a:lnSpc>
              <a:spcAft>
                <a:spcPts val="800"/>
              </a:spcAft>
              <a:buNone/>
            </a:pPr>
            <a:r>
              <a:rPr lang="en-US" sz="1050" kern="100" dirty="0">
                <a:effectLst/>
                <a:latin typeface="Metropolis" panose="00000500000000000000" pitchFamily="50" charset="0"/>
                <a:ea typeface="Aptos" panose="020B0004020202020204" pitchFamily="34" charset="0"/>
                <a:cs typeface="Times New Roman" panose="02020603050405020304" pitchFamily="18" charset="0"/>
              </a:rPr>
              <a:t>This is the second year of the Field 2 Pantry program where pantries purchase directly from local farms. In 2024, FAST sponsored a coordinator position to facilitate the process. </a:t>
            </a:r>
          </a:p>
          <a:p>
            <a:pPr marL="0" marR="0" algn="just">
              <a:lnSpc>
                <a:spcPct val="115000"/>
              </a:lnSpc>
              <a:spcAft>
                <a:spcPts val="800"/>
              </a:spcAft>
              <a:buNone/>
            </a:pPr>
            <a:r>
              <a:rPr lang="en-US" sz="1050" kern="100" dirty="0">
                <a:effectLst/>
                <a:latin typeface="Metropolis"/>
                <a:ea typeface="Aptos" panose="020B0004020202020204" pitchFamily="34" charset="0"/>
                <a:cs typeface="Times New Roman"/>
              </a:rPr>
              <a:t>This program has been great in developing good neighbor relationships between farmers and community. Approximately 200 families benefited from the Field to Pantry pilot program. Nearly $</a:t>
            </a:r>
            <a:r>
              <a:rPr lang="en-US" sz="1050" kern="100" dirty="0">
                <a:latin typeface="Metropolis"/>
                <a:ea typeface="Aptos" panose="020B0004020202020204" pitchFamily="34" charset="0"/>
                <a:cs typeface="Times New Roman"/>
              </a:rPr>
              <a:t>1,700.00</a:t>
            </a:r>
            <a:r>
              <a:rPr lang="en-US" sz="1050" kern="100" dirty="0">
                <a:effectLst/>
                <a:latin typeface="Metropolis"/>
                <a:ea typeface="Aptos" panose="020B0004020202020204" pitchFamily="34" charset="0"/>
                <a:cs typeface="Times New Roman"/>
              </a:rPr>
              <a:t> was spent on produce purchases from local farms.  </a:t>
            </a:r>
          </a:p>
          <a:p>
            <a:pPr marL="0" marR="0" algn="just">
              <a:lnSpc>
                <a:spcPct val="115000"/>
              </a:lnSpc>
              <a:spcAft>
                <a:spcPts val="800"/>
              </a:spcAft>
              <a:buNone/>
            </a:pPr>
            <a:endParaRPr lang="en-US" sz="1050" kern="100" dirty="0">
              <a:effectLst/>
              <a:latin typeface="Metropolis" panose="00000500000000000000" pitchFamily="50"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050" kern="100" dirty="0">
                <a:effectLst/>
                <a:latin typeface="Metropolis" panose="00000500000000000000" pitchFamily="50" charset="0"/>
                <a:ea typeface="Aptos" panose="020B0004020202020204" pitchFamily="34" charset="0"/>
                <a:cs typeface="Times New Roman" panose="02020603050405020304" pitchFamily="18" charset="0"/>
              </a:rPr>
              <a:t> </a:t>
            </a:r>
          </a:p>
          <a:p>
            <a:endParaRPr lang="en-US" dirty="0"/>
          </a:p>
          <a:p>
            <a:endParaRPr lang="en-US" dirty="0"/>
          </a:p>
          <a:p>
            <a:endParaRPr lang="en-US" dirty="0"/>
          </a:p>
        </p:txBody>
      </p:sp>
      <p:pic>
        <p:nvPicPr>
          <p:cNvPr id="19" name="Picture 18">
            <a:extLst>
              <a:ext uri="{FF2B5EF4-FFF2-40B4-BE49-F238E27FC236}">
                <a16:creationId xmlns:a16="http://schemas.microsoft.com/office/drawing/2014/main" id="{4A891AD7-70EE-55D7-C748-7439642B7105}"/>
              </a:ext>
            </a:extLst>
          </p:cNvPr>
          <p:cNvPicPr>
            <a:picLocks noChangeAspect="1"/>
          </p:cNvPicPr>
          <p:nvPr/>
        </p:nvPicPr>
        <p:blipFill>
          <a:blip r:embed="rId4"/>
          <a:stretch>
            <a:fillRect/>
          </a:stretch>
        </p:blipFill>
        <p:spPr>
          <a:xfrm>
            <a:off x="5174220" y="5243577"/>
            <a:ext cx="2488890" cy="3813198"/>
          </a:xfrm>
          <a:prstGeom prst="rect">
            <a:avLst/>
          </a:prstGeom>
        </p:spPr>
      </p:pic>
      <p:sp>
        <p:nvSpPr>
          <p:cNvPr id="2" name="object 2">
            <a:extLst>
              <a:ext uri="{FF2B5EF4-FFF2-40B4-BE49-F238E27FC236}">
                <a16:creationId xmlns:a16="http://schemas.microsoft.com/office/drawing/2014/main" id="{1291B146-8452-B3D7-0AF3-A6E06B6CB414}"/>
              </a:ext>
            </a:extLst>
          </p:cNvPr>
          <p:cNvSpPr/>
          <p:nvPr/>
        </p:nvSpPr>
        <p:spPr>
          <a:xfrm>
            <a:off x="0" y="533400"/>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grpSp>
        <p:nvGrpSpPr>
          <p:cNvPr id="4" name="object 4">
            <a:extLst>
              <a:ext uri="{FF2B5EF4-FFF2-40B4-BE49-F238E27FC236}">
                <a16:creationId xmlns:a16="http://schemas.microsoft.com/office/drawing/2014/main" id="{9BC9D366-C94C-77A0-6322-E436535492FB}"/>
              </a:ext>
            </a:extLst>
          </p:cNvPr>
          <p:cNvGrpSpPr/>
          <p:nvPr/>
        </p:nvGrpSpPr>
        <p:grpSpPr>
          <a:xfrm>
            <a:off x="0" y="9451181"/>
            <a:ext cx="7772400" cy="607219"/>
            <a:chOff x="0" y="8572500"/>
            <a:chExt cx="7315200" cy="571500"/>
          </a:xfrm>
        </p:grpSpPr>
        <p:sp>
          <p:nvSpPr>
            <p:cNvPr id="5" name="object 5">
              <a:extLst>
                <a:ext uri="{FF2B5EF4-FFF2-40B4-BE49-F238E27FC236}">
                  <a16:creationId xmlns:a16="http://schemas.microsoft.com/office/drawing/2014/main" id="{53B0A466-7AFB-81F3-062E-B8591B26396F}"/>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6" name="object 6">
              <a:extLst>
                <a:ext uri="{FF2B5EF4-FFF2-40B4-BE49-F238E27FC236}">
                  <a16:creationId xmlns:a16="http://schemas.microsoft.com/office/drawing/2014/main" id="{0A7C9787-2F6D-3C02-4E9D-C192C90567E3}"/>
                </a:ext>
              </a:extLst>
            </p:cNvPr>
            <p:cNvPicPr/>
            <p:nvPr/>
          </p:nvPicPr>
          <p:blipFill>
            <a:blip r:embed="rId5"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8FD58CBE-FC33-4F6D-98F6-6E8A70D87491}"/>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BCEA8B97-3A84-48D7-F170-219BE1848260}"/>
              </a:ext>
            </a:extLst>
          </p:cNvPr>
          <p:cNvSpPr txBox="1"/>
          <p:nvPr/>
        </p:nvSpPr>
        <p:spPr>
          <a:xfrm>
            <a:off x="4745529" y="667752"/>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SNAP-ED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720CBCE6-6C50-FFE8-584F-365E0B4C4A2C}"/>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10</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40824D74-0CEC-02DC-45C8-6807C6762E80}"/>
              </a:ext>
            </a:extLst>
          </p:cNvPr>
          <p:cNvSpPr txBox="1"/>
          <p:nvPr/>
        </p:nvSpPr>
        <p:spPr>
          <a:xfrm>
            <a:off x="0" y="152400"/>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KEEPING PEOPLE HEALTHY AND ENSURING SAFE FOOD</a:t>
            </a:r>
          </a:p>
        </p:txBody>
      </p:sp>
      <p:sp>
        <p:nvSpPr>
          <p:cNvPr id="8" name="TextBox 7">
            <a:extLst>
              <a:ext uri="{FF2B5EF4-FFF2-40B4-BE49-F238E27FC236}">
                <a16:creationId xmlns:a16="http://schemas.microsoft.com/office/drawing/2014/main" id="{6CA671C5-8EB5-071E-D68A-C7A7FF555243}"/>
              </a:ext>
            </a:extLst>
          </p:cNvPr>
          <p:cNvSpPr txBox="1"/>
          <p:nvPr/>
        </p:nvSpPr>
        <p:spPr>
          <a:xfrm>
            <a:off x="5341693" y="5354442"/>
            <a:ext cx="2321417" cy="3570208"/>
          </a:xfrm>
          <a:prstGeom prst="rect">
            <a:avLst/>
          </a:prstGeom>
          <a:noFill/>
        </p:spPr>
        <p:txBody>
          <a:bodyPr wrap="square">
            <a:spAutoFit/>
          </a:bodyPr>
          <a:lstStyle/>
          <a:p>
            <a:r>
              <a:rPr lang="en-US" i="1" dirty="0">
                <a:solidFill>
                  <a:srgbClr val="18453B"/>
                </a:solidFill>
                <a:latin typeface="Metropolis Thin" panose="00000200000000000000"/>
              </a:rPr>
              <a:t>“Offering fresh produce is always a goal of our pantry. We like to see people selecting healthier choices such as potatoes, carrots, onions, zucchini, green beans, and apples.” </a:t>
            </a:r>
          </a:p>
          <a:p>
            <a:r>
              <a:rPr lang="en-US" sz="1600" dirty="0">
                <a:solidFill>
                  <a:srgbClr val="18453B"/>
                </a:solidFill>
                <a:latin typeface="Metropolis" panose="00000500000000000000"/>
              </a:rPr>
              <a:t>            </a:t>
            </a:r>
          </a:p>
          <a:p>
            <a:r>
              <a:rPr lang="en-US" sz="1600" dirty="0">
                <a:solidFill>
                  <a:srgbClr val="18453B"/>
                </a:solidFill>
                <a:latin typeface="Metropolis" panose="00000500000000000000"/>
              </a:rPr>
              <a:t>  -Melanie Gill, ECHO His Love: MANNA Food Pantry </a:t>
            </a:r>
          </a:p>
        </p:txBody>
      </p:sp>
      <p:pic>
        <p:nvPicPr>
          <p:cNvPr id="10" name="Picture 9" descr="A basket of vegetables and fruits&#10;&#10;AI-generated content may be incorrect.">
            <a:extLst>
              <a:ext uri="{FF2B5EF4-FFF2-40B4-BE49-F238E27FC236}">
                <a16:creationId xmlns:a16="http://schemas.microsoft.com/office/drawing/2014/main" id="{867584D1-EDF7-391A-DB38-5A0C435FE1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153" y="2609379"/>
            <a:ext cx="1644130" cy="1879006"/>
          </a:xfrm>
          <a:prstGeom prst="rect">
            <a:avLst/>
          </a:prstGeom>
        </p:spPr>
      </p:pic>
      <p:pic>
        <p:nvPicPr>
          <p:cNvPr id="23" name="Picture 22" descr="A group of jalapenos in a box&#10;&#10;AI-generated content may be incorrect.">
            <a:extLst>
              <a:ext uri="{FF2B5EF4-FFF2-40B4-BE49-F238E27FC236}">
                <a16:creationId xmlns:a16="http://schemas.microsoft.com/office/drawing/2014/main" id="{7B690D6A-CC8E-C365-44F9-FF726A67197E}"/>
              </a:ext>
            </a:extLst>
          </p:cNvPr>
          <p:cNvPicPr>
            <a:picLocks noChangeAspect="1"/>
          </p:cNvPicPr>
          <p:nvPr/>
        </p:nvPicPr>
        <p:blipFill>
          <a:blip r:embed="rId7" cstate="print">
            <a:extLst>
              <a:ext uri="{28A0092B-C50C-407E-A947-70E740481C1C}">
                <a14:useLocalDpi xmlns:a14="http://schemas.microsoft.com/office/drawing/2010/main" val="0"/>
              </a:ext>
            </a:extLst>
          </a:blip>
          <a:srcRect l="15825" r="10775"/>
          <a:stretch>
            <a:fillRect/>
          </a:stretch>
        </p:blipFill>
        <p:spPr>
          <a:xfrm>
            <a:off x="-29160" y="1224016"/>
            <a:ext cx="1770264" cy="1707136"/>
          </a:xfrm>
          <a:prstGeom prst="rect">
            <a:avLst/>
          </a:prstGeom>
        </p:spPr>
      </p:pic>
      <p:pic>
        <p:nvPicPr>
          <p:cNvPr id="27" name="Picture 26" descr="A bag of tomatoes&#10;&#10;AI-generated content may be incorrect.">
            <a:extLst>
              <a:ext uri="{FF2B5EF4-FFF2-40B4-BE49-F238E27FC236}">
                <a16:creationId xmlns:a16="http://schemas.microsoft.com/office/drawing/2014/main" id="{7F0C0EC1-1485-EBD6-D27A-8C465892F178}"/>
              </a:ext>
            </a:extLst>
          </p:cNvPr>
          <p:cNvPicPr>
            <a:picLocks noChangeAspect="1"/>
          </p:cNvPicPr>
          <p:nvPr/>
        </p:nvPicPr>
        <p:blipFill>
          <a:blip r:embed="rId8" cstate="print">
            <a:extLst>
              <a:ext uri="{28A0092B-C50C-407E-A947-70E740481C1C}">
                <a14:useLocalDpi xmlns:a14="http://schemas.microsoft.com/office/drawing/2010/main" val="0"/>
              </a:ext>
            </a:extLst>
          </a:blip>
          <a:srcRect t="5566" b="8047"/>
          <a:stretch>
            <a:fillRect/>
          </a:stretch>
        </p:blipFill>
        <p:spPr>
          <a:xfrm rot="5400000">
            <a:off x="1297945" y="2501858"/>
            <a:ext cx="1449324" cy="1589627"/>
          </a:xfrm>
          <a:prstGeom prst="rect">
            <a:avLst/>
          </a:prstGeom>
        </p:spPr>
      </p:pic>
      <p:pic>
        <p:nvPicPr>
          <p:cNvPr id="11" name="Picture 10">
            <a:extLst>
              <a:ext uri="{FF2B5EF4-FFF2-40B4-BE49-F238E27FC236}">
                <a16:creationId xmlns:a16="http://schemas.microsoft.com/office/drawing/2014/main" id="{DE24C789-45C8-9EA7-F8AB-DF8CF7D40B49}"/>
              </a:ext>
            </a:extLst>
          </p:cNvPr>
          <p:cNvPicPr>
            <a:picLocks noChangeAspect="1"/>
          </p:cNvPicPr>
          <p:nvPr/>
        </p:nvPicPr>
        <p:blipFill>
          <a:blip r:embed="rId4"/>
          <a:stretch>
            <a:fillRect/>
          </a:stretch>
        </p:blipFill>
        <p:spPr>
          <a:xfrm>
            <a:off x="1979304" y="1232476"/>
            <a:ext cx="3836121" cy="1449323"/>
          </a:xfrm>
          <a:prstGeom prst="rect">
            <a:avLst/>
          </a:prstGeom>
        </p:spPr>
      </p:pic>
      <p:sp>
        <p:nvSpPr>
          <p:cNvPr id="18" name="TextBox 17">
            <a:extLst>
              <a:ext uri="{FF2B5EF4-FFF2-40B4-BE49-F238E27FC236}">
                <a16:creationId xmlns:a16="http://schemas.microsoft.com/office/drawing/2014/main" id="{D35D5B3D-509E-20C9-2535-17171D04AD1D}"/>
              </a:ext>
            </a:extLst>
          </p:cNvPr>
          <p:cNvSpPr txBox="1"/>
          <p:nvPr/>
        </p:nvSpPr>
        <p:spPr>
          <a:xfrm>
            <a:off x="2090700" y="1279996"/>
            <a:ext cx="3375129" cy="1338828"/>
          </a:xfrm>
          <a:prstGeom prst="rect">
            <a:avLst/>
          </a:prstGeom>
          <a:noFill/>
        </p:spPr>
        <p:txBody>
          <a:bodyPr wrap="square" lIns="91440" tIns="45720" rIns="91440" bIns="45720" rtlCol="0" anchor="t">
            <a:spAutoFit/>
          </a:bodyPr>
          <a:lstStyle/>
          <a:p>
            <a:pPr algn="ctr"/>
            <a:r>
              <a:rPr lang="en-US" b="1" dirty="0">
                <a:solidFill>
                  <a:srgbClr val="18453B"/>
                </a:solidFill>
                <a:latin typeface="Metropolis Thin" panose="00000200000000000000"/>
              </a:rPr>
              <a:t>446</a:t>
            </a:r>
            <a:r>
              <a:rPr lang="en-US" dirty="0">
                <a:solidFill>
                  <a:srgbClr val="18453B"/>
                </a:solidFill>
                <a:latin typeface="Metropolis Thin" panose="00000200000000000000"/>
              </a:rPr>
              <a:t> pounds of fresh produce donated</a:t>
            </a:r>
          </a:p>
          <a:p>
            <a:pPr algn="ctr"/>
            <a:endParaRPr lang="en-US" sz="900" dirty="0">
              <a:solidFill>
                <a:srgbClr val="18453B"/>
              </a:solidFill>
              <a:latin typeface="Metropolis Thin" panose="00000200000000000000"/>
            </a:endParaRPr>
          </a:p>
          <a:p>
            <a:pPr algn="ctr"/>
            <a:r>
              <a:rPr lang="en-US" b="1" dirty="0">
                <a:solidFill>
                  <a:srgbClr val="18453B"/>
                </a:solidFill>
                <a:latin typeface="Metropolis Thin" panose="00000200000000000000"/>
              </a:rPr>
              <a:t>370 </a:t>
            </a:r>
            <a:r>
              <a:rPr lang="en-US" dirty="0">
                <a:solidFill>
                  <a:srgbClr val="18453B"/>
                </a:solidFill>
                <a:latin typeface="Metropolis Thin" panose="00000200000000000000"/>
              </a:rPr>
              <a:t>households benefited from garden donations</a:t>
            </a:r>
          </a:p>
        </p:txBody>
      </p:sp>
      <p:pic>
        <p:nvPicPr>
          <p:cNvPr id="32" name="Picture 31" descr="A table full of vegetables">
            <a:extLst>
              <a:ext uri="{FF2B5EF4-FFF2-40B4-BE49-F238E27FC236}">
                <a16:creationId xmlns:a16="http://schemas.microsoft.com/office/drawing/2014/main" id="{9BC6BCEA-198A-0C93-2D1F-CDE053840713}"/>
              </a:ext>
            </a:extLst>
          </p:cNvPr>
          <p:cNvPicPr>
            <a:picLocks noChangeAspect="1"/>
          </p:cNvPicPr>
          <p:nvPr/>
        </p:nvPicPr>
        <p:blipFill>
          <a:blip r:embed="rId9" cstate="print">
            <a:extLst>
              <a:ext uri="{28A0092B-C50C-407E-A947-70E740481C1C}">
                <a14:useLocalDpi xmlns:a14="http://schemas.microsoft.com/office/drawing/2010/main" val="0"/>
              </a:ext>
            </a:extLst>
          </a:blip>
          <a:srcRect l="19697" t="12330" b="13823"/>
          <a:stretch>
            <a:fillRect/>
          </a:stretch>
        </p:blipFill>
        <p:spPr>
          <a:xfrm>
            <a:off x="5283511" y="1149184"/>
            <a:ext cx="2488889" cy="3147896"/>
          </a:xfrm>
          <a:prstGeom prst="rect">
            <a:avLst/>
          </a:prstGeom>
        </p:spPr>
      </p:pic>
    </p:spTree>
    <p:extLst>
      <p:ext uri="{BB962C8B-B14F-4D97-AF65-F5344CB8AC3E}">
        <p14:creationId xmlns:p14="http://schemas.microsoft.com/office/powerpoint/2010/main" val="205171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F45D6C1-1215-EDEF-C441-A9DAB5562D54}"/>
            </a:ext>
          </a:extLst>
        </p:cNvPr>
        <p:cNvGrpSpPr/>
        <p:nvPr/>
      </p:nvGrpSpPr>
      <p:grpSpPr>
        <a:xfrm>
          <a:off x="0" y="0"/>
          <a:ext cx="0" cy="0"/>
          <a:chOff x="0" y="0"/>
          <a:chExt cx="0" cy="0"/>
        </a:xfrm>
      </p:grpSpPr>
      <p:pic>
        <p:nvPicPr>
          <p:cNvPr id="20" name="Picture 19" descr="A group of food on a table">
            <a:extLst>
              <a:ext uri="{FF2B5EF4-FFF2-40B4-BE49-F238E27FC236}">
                <a16:creationId xmlns:a16="http://schemas.microsoft.com/office/drawing/2014/main" id="{F3129298-8DB0-84D1-EC1E-3F9884B936B8}"/>
              </a:ext>
            </a:extLst>
          </p:cNvPr>
          <p:cNvPicPr>
            <a:picLocks noChangeAspect="1"/>
          </p:cNvPicPr>
          <p:nvPr/>
        </p:nvPicPr>
        <p:blipFill>
          <a:blip r:embed="rId2" cstate="print">
            <a:extLst>
              <a:ext uri="{28A0092B-C50C-407E-A947-70E740481C1C}">
                <a14:useLocalDpi xmlns:a14="http://schemas.microsoft.com/office/drawing/2010/main" val="0"/>
              </a:ext>
            </a:extLst>
          </a:blip>
          <a:srcRect l="10784" t="8503" r="17708" b="22215"/>
          <a:stretch>
            <a:fillRect/>
          </a:stretch>
        </p:blipFill>
        <p:spPr>
          <a:xfrm>
            <a:off x="-4944" y="1682454"/>
            <a:ext cx="2924770" cy="1909077"/>
          </a:xfrm>
          <a:prstGeom prst="rect">
            <a:avLst/>
          </a:prstGeom>
        </p:spPr>
      </p:pic>
      <p:pic>
        <p:nvPicPr>
          <p:cNvPr id="29" name="Picture 28">
            <a:extLst>
              <a:ext uri="{FF2B5EF4-FFF2-40B4-BE49-F238E27FC236}">
                <a16:creationId xmlns:a16="http://schemas.microsoft.com/office/drawing/2014/main" id="{3D2117E4-B9A0-1AC9-6975-177FEB76404C}"/>
              </a:ext>
            </a:extLst>
          </p:cNvPr>
          <p:cNvPicPr>
            <a:picLocks noChangeAspect="1"/>
          </p:cNvPicPr>
          <p:nvPr/>
        </p:nvPicPr>
        <p:blipFill>
          <a:blip r:embed="rId3"/>
          <a:stretch>
            <a:fillRect/>
          </a:stretch>
        </p:blipFill>
        <p:spPr>
          <a:xfrm>
            <a:off x="42976" y="4288610"/>
            <a:ext cx="2633711" cy="740590"/>
          </a:xfrm>
          <a:prstGeom prst="rect">
            <a:avLst/>
          </a:prstGeom>
        </p:spPr>
      </p:pic>
      <p:sp>
        <p:nvSpPr>
          <p:cNvPr id="2" name="object 2">
            <a:extLst>
              <a:ext uri="{FF2B5EF4-FFF2-40B4-BE49-F238E27FC236}">
                <a16:creationId xmlns:a16="http://schemas.microsoft.com/office/drawing/2014/main" id="{538ECFFB-8A44-9B55-318D-7BDEE377B77F}"/>
              </a:ext>
            </a:extLst>
          </p:cNvPr>
          <p:cNvSpPr/>
          <p:nvPr/>
        </p:nvSpPr>
        <p:spPr>
          <a:xfrm>
            <a:off x="0" y="533400"/>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sp>
        <p:nvSpPr>
          <p:cNvPr id="3" name="object 3">
            <a:extLst>
              <a:ext uri="{FF2B5EF4-FFF2-40B4-BE49-F238E27FC236}">
                <a16:creationId xmlns:a16="http://schemas.microsoft.com/office/drawing/2014/main" id="{4DC98059-B223-F4CD-45B2-D6A3CD2B72AD}"/>
              </a:ext>
            </a:extLst>
          </p:cNvPr>
          <p:cNvSpPr txBox="1"/>
          <p:nvPr/>
        </p:nvSpPr>
        <p:spPr>
          <a:xfrm>
            <a:off x="138973" y="4309101"/>
            <a:ext cx="7440244" cy="5074103"/>
          </a:xfrm>
          <a:prstGeom prst="rect">
            <a:avLst/>
          </a:prstGeom>
        </p:spPr>
        <p:txBody>
          <a:bodyPr vert="horz" wrap="square" lIns="0" tIns="13494" rIns="0" bIns="0" numCol="3" spcCol="182880" rtlCol="0" anchor="t">
            <a:noAutofit/>
          </a:bodyPr>
          <a:lstStyle/>
          <a:p>
            <a:pPr marL="13335">
              <a:lnSpc>
                <a:spcPts val="700"/>
              </a:lnSpc>
            </a:pPr>
            <a:endParaRPr lang="en-US" sz="1489" b="1" dirty="0">
              <a:solidFill>
                <a:srgbClr val="18453B"/>
              </a:solidFill>
              <a:latin typeface="Metropolis" panose="00000500000000000000" pitchFamily="50" charset="0"/>
              <a:cs typeface="Gotham Bold"/>
            </a:endParaRPr>
          </a:p>
          <a:p>
            <a:pPr marL="13335" algn="just">
              <a:spcBef>
                <a:spcPts val="106"/>
              </a:spcBef>
            </a:pPr>
            <a:r>
              <a:rPr lang="en-US" sz="1400" dirty="0">
                <a:solidFill>
                  <a:srgbClr val="18453B"/>
                </a:solidFill>
                <a:latin typeface="Metropolis Medium" panose="00000600000000000000"/>
                <a:cs typeface="Gotham Bold"/>
              </a:rPr>
              <a:t>LITTLE RIVER BAND OF OTTAWA INDIANS (LRBOI) </a:t>
            </a:r>
          </a:p>
          <a:p>
            <a:pPr marL="13335" algn="just">
              <a:spcBef>
                <a:spcPts val="106"/>
              </a:spcBef>
            </a:pPr>
            <a:endParaRPr lang="en-US" sz="1400" dirty="0">
              <a:solidFill>
                <a:srgbClr val="18453B"/>
              </a:solidFill>
              <a:latin typeface="Metropolis Medium" panose="00000600000000000000"/>
              <a:cs typeface="Gotham Bold"/>
            </a:endParaRPr>
          </a:p>
          <a:p>
            <a:pPr marL="13335" algn="just">
              <a:spcBef>
                <a:spcPts val="106"/>
              </a:spcBef>
            </a:pPr>
            <a:r>
              <a:rPr lang="en-US" sz="1400" dirty="0">
                <a:solidFill>
                  <a:srgbClr val="18453B"/>
                </a:solidFill>
                <a:latin typeface="Metropolis Medium" panose="00000600000000000000"/>
                <a:cs typeface="Gotham Bold"/>
              </a:rPr>
              <a:t>COOKING CLASSES TO HEALTHY CHANGES </a:t>
            </a:r>
          </a:p>
          <a:p>
            <a:pPr marL="13335" algn="just">
              <a:spcBef>
                <a:spcPts val="106"/>
              </a:spcBef>
            </a:pPr>
            <a:endParaRPr lang="en-US" sz="40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panose="00000500000000000000" pitchFamily="50" charset="0"/>
                <a:cs typeface="Gotham Bold"/>
              </a:rPr>
              <a:t>Policy, system, and environmental changes are a way of making sustainable changes within our community, so healthy choices are easier to access. These changes help to improve places where people live, learn, work, play, eat, and worship. MSU Extension works closely with area partners to help write guidelines, alter the way things are done, and improve spaces so all people can be supported in leading a healthy life.  </a:t>
            </a: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400" dirty="0">
                <a:solidFill>
                  <a:srgbClr val="18453B"/>
                </a:solidFill>
                <a:latin typeface="Metropolis Medium" panose="00000600000000000000"/>
                <a:cs typeface="Gotham Bold"/>
              </a:rPr>
              <a:t>ELDERS MEAL PROGRAM</a:t>
            </a:r>
          </a:p>
          <a:p>
            <a:pPr marL="13335" algn="just">
              <a:spcBef>
                <a:spcPts val="106"/>
              </a:spcBef>
            </a:pPr>
            <a:endParaRPr lang="en-US" sz="40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MSU Extension held seven direct education classes with Tribal Elders during lunches, using the Cooking for One curriculum which aims to help people living on their own or in small families learn how to budget, shop, and cook for smaller meals. </a:t>
            </a: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The group was coached by MSU Extension to help increase physical activity options for Elders. They worked towards decreasing falls, building muscle, and restoring balance. </a:t>
            </a: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They were awarded a mini grant sponsored by MSU Extension to purchase small fitness equipment to aid Elders in daily movement. As a result, the Elders are learning how to use equipment and are more active! </a:t>
            </a: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400" dirty="0">
                <a:solidFill>
                  <a:srgbClr val="18453B"/>
                </a:solidFill>
                <a:latin typeface="Metropolis Medium" panose="00000600000000000000"/>
                <a:cs typeface="Gotham Bold"/>
              </a:rPr>
              <a:t>LRBOI COOKING CLASSES </a:t>
            </a:r>
          </a:p>
          <a:p>
            <a:pPr marL="13335" algn="just">
              <a:spcBef>
                <a:spcPts val="106"/>
              </a:spcBef>
            </a:pPr>
            <a:endParaRPr lang="en-US" sz="40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MSU Extension hosted community cooking classes at Aki </a:t>
            </a:r>
            <a:r>
              <a:rPr lang="en-US" sz="1050" dirty="0" err="1">
                <a:solidFill>
                  <a:schemeClr val="tx1"/>
                </a:solidFill>
                <a:latin typeface="Metropolis"/>
                <a:cs typeface="Gotham Bold"/>
              </a:rPr>
              <a:t>Maadiziwin</a:t>
            </a:r>
            <a:r>
              <a:rPr lang="en-US" sz="1050" dirty="0">
                <a:solidFill>
                  <a:schemeClr val="tx1"/>
                </a:solidFill>
                <a:latin typeface="Metropolis"/>
                <a:cs typeface="Gotham Bold"/>
              </a:rPr>
              <a:t> Community Center and LRBOI Gathering Grounds campground. Participants earned healthy cooking over a campfire – this series was geared towards folks who were experiencing homelessness and living at the campground on the reservation. Recipes featured used foods that were available at the Food and Nutrition Center (otherwise known as the Food Distribution Program on Indian Reservation – FDPIR). These classes were taught in partnership with the LRBOI Food and Nutrition Center and Family Spirit Services.</a:t>
            </a:r>
            <a:endParaRPr lang="en-US" sz="1050" dirty="0">
              <a:solidFill>
                <a:schemeClr val="tx1"/>
              </a:solidFill>
              <a:latin typeface="Metropolis" panose="00000500000000000000" pitchFamily="50" charset="0"/>
              <a:cs typeface="Gotham Bold"/>
            </a:endParaRP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panose="00000500000000000000" pitchFamily="50" charset="0"/>
                <a:cs typeface="Gotham Bold"/>
              </a:rPr>
              <a:t> </a:t>
            </a:r>
          </a:p>
        </p:txBody>
      </p:sp>
      <p:grpSp>
        <p:nvGrpSpPr>
          <p:cNvPr id="4" name="object 4">
            <a:extLst>
              <a:ext uri="{FF2B5EF4-FFF2-40B4-BE49-F238E27FC236}">
                <a16:creationId xmlns:a16="http://schemas.microsoft.com/office/drawing/2014/main" id="{7FA5B16B-E5D0-FF82-DB58-49AF42E42541}"/>
              </a:ext>
            </a:extLst>
          </p:cNvPr>
          <p:cNvGrpSpPr/>
          <p:nvPr/>
        </p:nvGrpSpPr>
        <p:grpSpPr>
          <a:xfrm>
            <a:off x="0" y="9451181"/>
            <a:ext cx="7772400" cy="607219"/>
            <a:chOff x="0" y="8572500"/>
            <a:chExt cx="7315200" cy="571500"/>
          </a:xfrm>
        </p:grpSpPr>
        <p:sp>
          <p:nvSpPr>
            <p:cNvPr id="5" name="object 5">
              <a:extLst>
                <a:ext uri="{FF2B5EF4-FFF2-40B4-BE49-F238E27FC236}">
                  <a16:creationId xmlns:a16="http://schemas.microsoft.com/office/drawing/2014/main" id="{03C539BC-4B3A-716A-C434-EC60BA12C19C}"/>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6" name="object 6">
              <a:extLst>
                <a:ext uri="{FF2B5EF4-FFF2-40B4-BE49-F238E27FC236}">
                  <a16:creationId xmlns:a16="http://schemas.microsoft.com/office/drawing/2014/main" id="{C8C6AE98-3442-D889-D405-C219D6C32D4A}"/>
                </a:ext>
              </a:extLst>
            </p:cNvPr>
            <p:cNvPicPr/>
            <p:nvPr/>
          </p:nvPicPr>
          <p:blipFill>
            <a:blip r:embed="rId4"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7AC3301F-5BE0-86AE-6247-F4431A2F257F}"/>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41BA9EFF-9E3D-4FCB-DFBD-4F368FF2B16F}"/>
              </a:ext>
            </a:extLst>
          </p:cNvPr>
          <p:cNvSpPr txBox="1"/>
          <p:nvPr/>
        </p:nvSpPr>
        <p:spPr>
          <a:xfrm>
            <a:off x="4745529" y="628027"/>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SNAP-ED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E07B5A04-4D7D-F5DB-ED66-B11E6FC061C8}"/>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11</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BA212F09-7107-DF7E-E358-EE0F99EE151A}"/>
              </a:ext>
            </a:extLst>
          </p:cNvPr>
          <p:cNvSpPr txBox="1"/>
          <p:nvPr/>
        </p:nvSpPr>
        <p:spPr>
          <a:xfrm>
            <a:off x="0" y="152400"/>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KEEPING PEOPLE HEALTHY AND ENSURING SAFE FOOD</a:t>
            </a:r>
          </a:p>
        </p:txBody>
      </p:sp>
      <p:pic>
        <p:nvPicPr>
          <p:cNvPr id="10" name="Picture 9" descr="A bowl of food on a table&#10;&#10;AI-generated content may be incorrect.">
            <a:extLst>
              <a:ext uri="{FF2B5EF4-FFF2-40B4-BE49-F238E27FC236}">
                <a16:creationId xmlns:a16="http://schemas.microsoft.com/office/drawing/2014/main" id="{E4E6F30C-D33C-1BA4-C448-09659C38C1CB}"/>
              </a:ext>
            </a:extLst>
          </p:cNvPr>
          <p:cNvPicPr>
            <a:picLocks noChangeAspect="1"/>
          </p:cNvPicPr>
          <p:nvPr/>
        </p:nvPicPr>
        <p:blipFill>
          <a:blip r:embed="rId5" cstate="print">
            <a:extLst>
              <a:ext uri="{28A0092B-C50C-407E-A947-70E740481C1C}">
                <a14:useLocalDpi xmlns:a14="http://schemas.microsoft.com/office/drawing/2010/main" val="0"/>
              </a:ext>
            </a:extLst>
          </a:blip>
          <a:srcRect b="23407"/>
          <a:stretch>
            <a:fillRect/>
          </a:stretch>
        </p:blipFill>
        <p:spPr>
          <a:xfrm>
            <a:off x="5155007" y="1438651"/>
            <a:ext cx="2567492" cy="2611788"/>
          </a:xfrm>
          <a:prstGeom prst="rect">
            <a:avLst/>
          </a:prstGeom>
        </p:spPr>
      </p:pic>
      <p:pic>
        <p:nvPicPr>
          <p:cNvPr id="12" name="Picture 11" descr="A skillet with cheese on it">
            <a:extLst>
              <a:ext uri="{FF2B5EF4-FFF2-40B4-BE49-F238E27FC236}">
                <a16:creationId xmlns:a16="http://schemas.microsoft.com/office/drawing/2014/main" id="{8C7A8CA4-4104-8462-B498-738822EFC41C}"/>
              </a:ext>
            </a:extLst>
          </p:cNvPr>
          <p:cNvPicPr>
            <a:picLocks noChangeAspect="1"/>
          </p:cNvPicPr>
          <p:nvPr/>
        </p:nvPicPr>
        <p:blipFill>
          <a:blip r:embed="rId6" cstate="print">
            <a:extLst>
              <a:ext uri="{28A0092B-C50C-407E-A947-70E740481C1C}">
                <a14:useLocalDpi xmlns:a14="http://schemas.microsoft.com/office/drawing/2010/main" val="0"/>
              </a:ext>
            </a:extLst>
          </a:blip>
          <a:srcRect l="9804" t="13216" r="9804" b="5730"/>
          <a:stretch>
            <a:fillRect/>
          </a:stretch>
        </p:blipFill>
        <p:spPr>
          <a:xfrm>
            <a:off x="2782259" y="872318"/>
            <a:ext cx="2891731" cy="2195270"/>
          </a:xfrm>
          <a:prstGeom prst="rect">
            <a:avLst/>
          </a:prstGeom>
        </p:spPr>
      </p:pic>
      <p:pic>
        <p:nvPicPr>
          <p:cNvPr id="18" name="Picture 17" descr="A plate of pancakes and a bottle of syrup">
            <a:extLst>
              <a:ext uri="{FF2B5EF4-FFF2-40B4-BE49-F238E27FC236}">
                <a16:creationId xmlns:a16="http://schemas.microsoft.com/office/drawing/2014/main" id="{3F99E63A-5F12-EE9E-D938-181381097D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7394" y="2319155"/>
            <a:ext cx="1665378" cy="1743114"/>
          </a:xfrm>
          <a:prstGeom prst="rect">
            <a:avLst/>
          </a:prstGeom>
        </p:spPr>
      </p:pic>
      <p:pic>
        <p:nvPicPr>
          <p:cNvPr id="27" name="Picture 26">
            <a:extLst>
              <a:ext uri="{FF2B5EF4-FFF2-40B4-BE49-F238E27FC236}">
                <a16:creationId xmlns:a16="http://schemas.microsoft.com/office/drawing/2014/main" id="{7F5069E4-941B-3A0E-E707-1F04451A334D}"/>
              </a:ext>
            </a:extLst>
          </p:cNvPr>
          <p:cNvPicPr>
            <a:picLocks noChangeAspect="1"/>
          </p:cNvPicPr>
          <p:nvPr/>
        </p:nvPicPr>
        <p:blipFill>
          <a:blip r:embed="rId3"/>
          <a:stretch>
            <a:fillRect/>
          </a:stretch>
        </p:blipFill>
        <p:spPr>
          <a:xfrm>
            <a:off x="2717891" y="6172200"/>
            <a:ext cx="2362200" cy="2578676"/>
          </a:xfrm>
          <a:prstGeom prst="rect">
            <a:avLst/>
          </a:prstGeom>
        </p:spPr>
      </p:pic>
      <p:sp>
        <p:nvSpPr>
          <p:cNvPr id="22" name="TextBox 21">
            <a:extLst>
              <a:ext uri="{FF2B5EF4-FFF2-40B4-BE49-F238E27FC236}">
                <a16:creationId xmlns:a16="http://schemas.microsoft.com/office/drawing/2014/main" id="{6376B096-C169-0F2D-187B-91C8FE1B9E74}"/>
              </a:ext>
            </a:extLst>
          </p:cNvPr>
          <p:cNvSpPr txBox="1"/>
          <p:nvPr/>
        </p:nvSpPr>
        <p:spPr>
          <a:xfrm>
            <a:off x="2760963" y="6267357"/>
            <a:ext cx="2196263" cy="2462213"/>
          </a:xfrm>
          <a:prstGeom prst="rect">
            <a:avLst/>
          </a:prstGeom>
          <a:noFill/>
        </p:spPr>
        <p:txBody>
          <a:bodyPr wrap="square">
            <a:spAutoFit/>
          </a:bodyPr>
          <a:lstStyle/>
          <a:p>
            <a:pPr algn="ctr"/>
            <a:r>
              <a:rPr lang="en-US" sz="1400" i="1" dirty="0">
                <a:solidFill>
                  <a:srgbClr val="18453B"/>
                </a:solidFill>
                <a:latin typeface="Metropolis" panose="00000500000000000000"/>
              </a:rPr>
              <a:t>“This has been so helpful!” </a:t>
            </a:r>
          </a:p>
          <a:p>
            <a:pPr algn="ctr"/>
            <a:r>
              <a:rPr lang="en-US" sz="1400" i="1" dirty="0">
                <a:solidFill>
                  <a:srgbClr val="18453B"/>
                </a:solidFill>
                <a:latin typeface="Metropolis" panose="00000500000000000000"/>
              </a:rPr>
              <a:t>–</a:t>
            </a:r>
            <a:r>
              <a:rPr lang="en-US" sz="1400" dirty="0">
                <a:solidFill>
                  <a:srgbClr val="18453B"/>
                </a:solidFill>
                <a:latin typeface="Metropolis" panose="00000500000000000000"/>
              </a:rPr>
              <a:t>LRBOI Elder regarding equipment and coaching </a:t>
            </a:r>
          </a:p>
          <a:p>
            <a:pPr algn="ctr"/>
            <a:endParaRPr lang="en-US" sz="1400" dirty="0"/>
          </a:p>
          <a:p>
            <a:pPr algn="ctr"/>
            <a:r>
              <a:rPr lang="en-US" sz="1400" i="1" dirty="0">
                <a:solidFill>
                  <a:srgbClr val="18453B"/>
                </a:solidFill>
                <a:latin typeface="Metropolis" panose="00000500000000000000"/>
              </a:rPr>
              <a:t>“I used to do a bunch of things – I was always moving. Then, I fell and couldn’t do as much anymore. But I can start again, a little bit at a time.” -</a:t>
            </a:r>
            <a:r>
              <a:rPr lang="en-US" sz="1400" dirty="0">
                <a:solidFill>
                  <a:srgbClr val="18453B"/>
                </a:solidFill>
                <a:latin typeface="Metropolis" panose="00000500000000000000"/>
              </a:rPr>
              <a:t>LRBOI Elder </a:t>
            </a:r>
          </a:p>
        </p:txBody>
      </p:sp>
      <p:pic>
        <p:nvPicPr>
          <p:cNvPr id="15" name="Picture 14" descr="A child peeling a carrot&#10;&#10;AI-generated content may be incorrect.">
            <a:extLst>
              <a:ext uri="{FF2B5EF4-FFF2-40B4-BE49-F238E27FC236}">
                <a16:creationId xmlns:a16="http://schemas.microsoft.com/office/drawing/2014/main" id="{E6C8B15E-D0FA-D4E6-E51B-E43E5ABF1C77}"/>
              </a:ext>
            </a:extLst>
          </p:cNvPr>
          <p:cNvPicPr>
            <a:picLocks noChangeAspect="1"/>
          </p:cNvPicPr>
          <p:nvPr/>
        </p:nvPicPr>
        <p:blipFill>
          <a:blip r:embed="rId8" cstate="print">
            <a:extLst>
              <a:ext uri="{28A0092B-C50C-407E-A947-70E740481C1C}">
                <a14:useLocalDpi xmlns:a14="http://schemas.microsoft.com/office/drawing/2010/main" val="0"/>
              </a:ext>
            </a:extLst>
          </a:blip>
          <a:srcRect b="13808"/>
          <a:stretch>
            <a:fillRect/>
          </a:stretch>
        </p:blipFill>
        <p:spPr>
          <a:xfrm>
            <a:off x="5217017" y="6607778"/>
            <a:ext cx="2362200" cy="2717688"/>
          </a:xfrm>
          <a:prstGeom prst="rect">
            <a:avLst/>
          </a:prstGeom>
        </p:spPr>
      </p:pic>
    </p:spTree>
    <p:extLst>
      <p:ext uri="{BB962C8B-B14F-4D97-AF65-F5344CB8AC3E}">
        <p14:creationId xmlns:p14="http://schemas.microsoft.com/office/powerpoint/2010/main" val="118866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00A27C1-2D2C-1711-4FB5-C1979273729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BA1F951-A4BF-0C5B-A848-5BBEB5B5182A}"/>
              </a:ext>
            </a:extLst>
          </p:cNvPr>
          <p:cNvPicPr>
            <a:picLocks noChangeAspect="1"/>
          </p:cNvPicPr>
          <p:nvPr/>
        </p:nvPicPr>
        <p:blipFill>
          <a:blip r:embed="rId3"/>
          <a:stretch>
            <a:fillRect/>
          </a:stretch>
        </p:blipFill>
        <p:spPr>
          <a:xfrm>
            <a:off x="4942" y="1106040"/>
            <a:ext cx="2832463" cy="2343094"/>
          </a:xfrm>
          <a:prstGeom prst="rect">
            <a:avLst/>
          </a:prstGeom>
        </p:spPr>
      </p:pic>
      <p:sp>
        <p:nvSpPr>
          <p:cNvPr id="2" name="object 2">
            <a:extLst>
              <a:ext uri="{FF2B5EF4-FFF2-40B4-BE49-F238E27FC236}">
                <a16:creationId xmlns:a16="http://schemas.microsoft.com/office/drawing/2014/main" id="{96CD59FF-228F-B834-1F1B-185C149578E3}"/>
              </a:ext>
            </a:extLst>
          </p:cNvPr>
          <p:cNvSpPr/>
          <p:nvPr/>
        </p:nvSpPr>
        <p:spPr>
          <a:xfrm>
            <a:off x="-13255" y="415344"/>
            <a:ext cx="7785655"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grpSp>
        <p:nvGrpSpPr>
          <p:cNvPr id="4" name="object 4">
            <a:extLst>
              <a:ext uri="{FF2B5EF4-FFF2-40B4-BE49-F238E27FC236}">
                <a16:creationId xmlns:a16="http://schemas.microsoft.com/office/drawing/2014/main" id="{AC1892C8-29B4-DBFA-BF50-37E0FF327340}"/>
              </a:ext>
            </a:extLst>
          </p:cNvPr>
          <p:cNvGrpSpPr/>
          <p:nvPr/>
        </p:nvGrpSpPr>
        <p:grpSpPr>
          <a:xfrm>
            <a:off x="0" y="9524583"/>
            <a:ext cx="7772400" cy="533824"/>
            <a:chOff x="0" y="8641578"/>
            <a:chExt cx="7315200" cy="502422"/>
          </a:xfrm>
        </p:grpSpPr>
        <p:sp>
          <p:nvSpPr>
            <p:cNvPr id="5" name="object 5">
              <a:extLst>
                <a:ext uri="{FF2B5EF4-FFF2-40B4-BE49-F238E27FC236}">
                  <a16:creationId xmlns:a16="http://schemas.microsoft.com/office/drawing/2014/main" id="{DA294B31-0E57-FA24-C3B5-C4C9094F47E7}"/>
                </a:ext>
              </a:extLst>
            </p:cNvPr>
            <p:cNvSpPr/>
            <p:nvPr/>
          </p:nvSpPr>
          <p:spPr>
            <a:xfrm>
              <a:off x="0" y="8641578"/>
              <a:ext cx="7315200" cy="502422"/>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6" name="object 6">
              <a:extLst>
                <a:ext uri="{FF2B5EF4-FFF2-40B4-BE49-F238E27FC236}">
                  <a16:creationId xmlns:a16="http://schemas.microsoft.com/office/drawing/2014/main" id="{F4937A26-E731-3DDB-77C4-2C74B5F04FAA}"/>
                </a:ext>
              </a:extLst>
            </p:cNvPr>
            <p:cNvPicPr/>
            <p:nvPr/>
          </p:nvPicPr>
          <p:blipFill>
            <a:blip r:embed="rId4"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72A71EC3-4835-F012-65D4-E43B9A6081BB}"/>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F141A44F-3E56-B718-2F66-B44B0D6729F8}"/>
              </a:ext>
            </a:extLst>
          </p:cNvPr>
          <p:cNvSpPr txBox="1"/>
          <p:nvPr/>
        </p:nvSpPr>
        <p:spPr>
          <a:xfrm>
            <a:off x="50137" y="502357"/>
            <a:ext cx="2833688" cy="290625"/>
          </a:xfrm>
          <a:prstGeom prst="rect">
            <a:avLst/>
          </a:prstGeom>
        </p:spPr>
        <p:txBody>
          <a:bodyPr vert="horz" wrap="square" lIns="0" tIns="13494" rIns="0" bIns="0" rtlCol="0">
            <a:spAutoFit/>
          </a:bodyPr>
          <a:lstStyle/>
          <a:p>
            <a:pPr marL="13495" algn="l">
              <a:spcBef>
                <a:spcPts val="106"/>
              </a:spcBef>
            </a:pPr>
            <a:r>
              <a:rPr lang="en-US" b="1" spc="-53" dirty="0">
                <a:solidFill>
                  <a:schemeClr val="bg1"/>
                </a:solidFill>
                <a:latin typeface="Metropolis" panose="00000500000000000000" pitchFamily="50" charset="0"/>
                <a:cs typeface="Gotham Bold"/>
              </a:rPr>
              <a:t>PRODUCT CENTER</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0BD4DC76-D0C7-67BD-212C-3101C37B03EA}"/>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12</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388F99CE-37A4-8999-9F50-8C45846DEFD4}"/>
              </a:ext>
            </a:extLst>
          </p:cNvPr>
          <p:cNvSpPr txBox="1"/>
          <p:nvPr/>
        </p:nvSpPr>
        <p:spPr>
          <a:xfrm>
            <a:off x="0" y="152400"/>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FOSTERING STRONG COMMUNITIES</a:t>
            </a:r>
          </a:p>
        </p:txBody>
      </p:sp>
      <p:sp>
        <p:nvSpPr>
          <p:cNvPr id="12" name="TextBox 11">
            <a:extLst>
              <a:ext uri="{FF2B5EF4-FFF2-40B4-BE49-F238E27FC236}">
                <a16:creationId xmlns:a16="http://schemas.microsoft.com/office/drawing/2014/main" id="{8DDC09C7-C524-EDF8-97B4-6BFEA03E1A5E}"/>
              </a:ext>
            </a:extLst>
          </p:cNvPr>
          <p:cNvSpPr txBox="1"/>
          <p:nvPr/>
        </p:nvSpPr>
        <p:spPr>
          <a:xfrm>
            <a:off x="88937" y="1052595"/>
            <a:ext cx="2417018" cy="2567369"/>
          </a:xfrm>
          <a:prstGeom prst="rect">
            <a:avLst/>
          </a:prstGeom>
          <a:noFill/>
          <a:ln>
            <a:noFill/>
          </a:ln>
        </p:spPr>
        <p:txBody>
          <a:bodyPr wrap="square" lIns="91440" tIns="45720" rIns="91440" bIns="45720" rtlCol="0" anchor="t">
            <a:spAutoFit/>
          </a:bodyPr>
          <a:lstStyle/>
          <a:p>
            <a:pPr algn="ctr"/>
            <a:r>
              <a:rPr lang="en-US" sz="1600" b="1" dirty="0">
                <a:solidFill>
                  <a:srgbClr val="18453B"/>
                </a:solidFill>
                <a:latin typeface="Metropolis Thin"/>
              </a:rPr>
              <a:t>PRODUCT CENTER </a:t>
            </a:r>
            <a:br>
              <a:rPr lang="en-US" sz="1600" b="1" dirty="0">
                <a:solidFill>
                  <a:srgbClr val="18453B"/>
                </a:solidFill>
                <a:latin typeface="Metropolis Thin"/>
              </a:rPr>
            </a:br>
            <a:r>
              <a:rPr lang="en-US" sz="1600" b="1" dirty="0">
                <a:solidFill>
                  <a:srgbClr val="18453B"/>
                </a:solidFill>
                <a:latin typeface="Metropolis Thin"/>
              </a:rPr>
              <a:t>IMPACTS IN </a:t>
            </a:r>
          </a:p>
          <a:p>
            <a:pPr algn="ctr"/>
            <a:r>
              <a:rPr lang="en-US" sz="1600" b="1" dirty="0">
                <a:solidFill>
                  <a:srgbClr val="18453B"/>
                </a:solidFill>
                <a:latin typeface="Metropolis Thin" panose="00000200000000000000" pitchFamily="50" charset="0"/>
              </a:rPr>
              <a:t>MANISTEE COUNTY</a:t>
            </a:r>
          </a:p>
          <a:p>
            <a:pPr algn="l"/>
            <a:endParaRPr lang="en-US" sz="800" b="1" dirty="0">
              <a:solidFill>
                <a:srgbClr val="18453B"/>
              </a:solidFill>
              <a:latin typeface="Metropolis Thin" panose="00000200000000000000" pitchFamily="50" charset="0"/>
            </a:endParaRPr>
          </a:p>
          <a:p>
            <a:pPr algn="l">
              <a:lnSpc>
                <a:spcPts val="400"/>
              </a:lnSpc>
            </a:pPr>
            <a:endParaRPr lang="en-US" sz="1400" b="1" dirty="0">
              <a:solidFill>
                <a:srgbClr val="18453B"/>
              </a:solidFill>
              <a:latin typeface="Metropolis" panose="00000500000000000000" pitchFamily="50" charset="0"/>
            </a:endParaRPr>
          </a:p>
          <a:p>
            <a:pPr algn="ctr">
              <a:lnSpc>
                <a:spcPts val="2100"/>
              </a:lnSpc>
            </a:pPr>
            <a:r>
              <a:rPr lang="en-US" sz="1600" b="1" dirty="0">
                <a:solidFill>
                  <a:srgbClr val="18453B"/>
                </a:solidFill>
                <a:latin typeface="Metropolis"/>
              </a:rPr>
              <a:t>2</a:t>
            </a:r>
            <a:r>
              <a:rPr lang="en-US" sz="1200" b="1" dirty="0">
                <a:solidFill>
                  <a:srgbClr val="18453B"/>
                </a:solidFill>
                <a:latin typeface="Metropolis"/>
              </a:rPr>
              <a:t> </a:t>
            </a:r>
            <a:r>
              <a:rPr lang="en-US" sz="1400" dirty="0">
                <a:solidFill>
                  <a:srgbClr val="18453B"/>
                </a:solidFill>
                <a:latin typeface="Metropolis Thin"/>
              </a:rPr>
              <a:t>businesses</a:t>
            </a:r>
            <a:endParaRPr lang="en-US" sz="1400" dirty="0">
              <a:solidFill>
                <a:srgbClr val="18453B"/>
              </a:solidFill>
              <a:latin typeface="Metropolis Thin" panose="00000200000000000000" pitchFamily="50" charset="0"/>
            </a:endParaRPr>
          </a:p>
          <a:p>
            <a:pPr algn="ctr">
              <a:lnSpc>
                <a:spcPts val="2100"/>
              </a:lnSpc>
            </a:pPr>
            <a:r>
              <a:rPr lang="en-US" sz="1600" b="1" dirty="0">
                <a:solidFill>
                  <a:srgbClr val="18453B"/>
                </a:solidFill>
                <a:latin typeface="Metropolis"/>
              </a:rPr>
              <a:t>2</a:t>
            </a:r>
            <a:r>
              <a:rPr lang="en-US" sz="1200" dirty="0">
                <a:solidFill>
                  <a:srgbClr val="18453B"/>
                </a:solidFill>
                <a:latin typeface="Metropolis"/>
              </a:rPr>
              <a:t> </a:t>
            </a:r>
            <a:r>
              <a:rPr lang="en-US" sz="1400" dirty="0">
                <a:solidFill>
                  <a:srgbClr val="18453B"/>
                </a:solidFill>
                <a:latin typeface="Metropolis Thin"/>
              </a:rPr>
              <a:t>counseling hours</a:t>
            </a:r>
          </a:p>
          <a:p>
            <a:pPr algn="ctr">
              <a:lnSpc>
                <a:spcPts val="2100"/>
              </a:lnSpc>
            </a:pPr>
            <a:r>
              <a:rPr lang="en-US" sz="1400" b="1" dirty="0">
                <a:solidFill>
                  <a:srgbClr val="18453B"/>
                </a:solidFill>
                <a:latin typeface="Metropolis" panose="00000500000000000000" pitchFamily="50" charset="0"/>
              </a:rPr>
              <a:t>Over</a:t>
            </a:r>
            <a:r>
              <a:rPr lang="en-US" sz="1200" b="1" dirty="0">
                <a:solidFill>
                  <a:srgbClr val="18453B"/>
                </a:solidFill>
                <a:latin typeface="Metropolis" panose="00000500000000000000" pitchFamily="50" charset="0"/>
              </a:rPr>
              <a:t> </a:t>
            </a:r>
            <a:r>
              <a:rPr lang="en-US" sz="1600" b="1" dirty="0">
                <a:solidFill>
                  <a:srgbClr val="18453B"/>
                </a:solidFill>
                <a:latin typeface="Metropolis" panose="00000500000000000000" pitchFamily="50" charset="0"/>
              </a:rPr>
              <a:t>$</a:t>
            </a:r>
            <a:r>
              <a:rPr lang="en-US" sz="1400" b="1" dirty="0">
                <a:solidFill>
                  <a:srgbClr val="18453B"/>
                </a:solidFill>
                <a:latin typeface="Metropolis" panose="00000500000000000000" pitchFamily="50" charset="0"/>
              </a:rPr>
              <a:t>100,000 </a:t>
            </a:r>
            <a:r>
              <a:rPr lang="en-US" sz="1400" dirty="0">
                <a:solidFill>
                  <a:srgbClr val="18453B"/>
                </a:solidFill>
                <a:latin typeface="Metropolis Thin" panose="00000200000000000000" pitchFamily="50" charset="0"/>
              </a:rPr>
              <a:t>in annual sales </a:t>
            </a:r>
          </a:p>
          <a:p>
            <a:pPr algn="ctr">
              <a:lnSpc>
                <a:spcPts val="2100"/>
              </a:lnSpc>
            </a:pPr>
            <a:r>
              <a:rPr lang="en-US" sz="1400" dirty="0">
                <a:solidFill>
                  <a:srgbClr val="18453B"/>
                </a:solidFill>
                <a:latin typeface="Metropolis Thin" panose="00000200000000000000" pitchFamily="50" charset="0"/>
              </a:rPr>
              <a:t>(combined)</a:t>
            </a:r>
          </a:p>
          <a:p>
            <a:pPr algn="ctr">
              <a:lnSpc>
                <a:spcPts val="2100"/>
              </a:lnSpc>
            </a:pPr>
            <a:r>
              <a:rPr lang="en-US" sz="1600" b="1" dirty="0">
                <a:solidFill>
                  <a:srgbClr val="18453B"/>
                </a:solidFill>
                <a:latin typeface="Metropolis"/>
              </a:rPr>
              <a:t>26</a:t>
            </a:r>
            <a:r>
              <a:rPr lang="en-US" sz="1200" dirty="0">
                <a:solidFill>
                  <a:srgbClr val="18453B"/>
                </a:solidFill>
                <a:latin typeface="Metropolis"/>
              </a:rPr>
              <a:t> </a:t>
            </a:r>
            <a:r>
              <a:rPr lang="en-US" sz="1400" dirty="0">
                <a:solidFill>
                  <a:srgbClr val="18453B"/>
                </a:solidFill>
                <a:latin typeface="Metropolis Thin"/>
              </a:rPr>
              <a:t>total employees</a:t>
            </a:r>
          </a:p>
          <a:p>
            <a:pPr algn="l"/>
            <a:endParaRPr lang="en-US" sz="1400" b="1" dirty="0">
              <a:solidFill>
                <a:srgbClr val="18453B"/>
              </a:solidFill>
              <a:latin typeface="Metropolis" panose="00000500000000000000" pitchFamily="50" charset="0"/>
            </a:endParaRPr>
          </a:p>
        </p:txBody>
      </p:sp>
      <p:pic>
        <p:nvPicPr>
          <p:cNvPr id="2051" name="Picture 3">
            <a:extLst>
              <a:ext uri="{FF2B5EF4-FFF2-40B4-BE49-F238E27FC236}">
                <a16:creationId xmlns:a16="http://schemas.microsoft.com/office/drawing/2014/main" id="{DCFE9C77-72AD-E6F1-67AE-DB527524522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34452" t="-1" b="-59"/>
          <a:stretch/>
        </p:blipFill>
        <p:spPr bwMode="auto">
          <a:xfrm>
            <a:off x="2598990" y="479371"/>
            <a:ext cx="1992533" cy="1632621"/>
          </a:xfrm>
          <a:prstGeom prst="rect">
            <a:avLst/>
          </a:prstGeom>
          <a:noFill/>
          <a:ln w="28575"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object 3">
            <a:extLst>
              <a:ext uri="{FF2B5EF4-FFF2-40B4-BE49-F238E27FC236}">
                <a16:creationId xmlns:a16="http://schemas.microsoft.com/office/drawing/2014/main" id="{230C0783-9600-6668-883D-AA709A940CEC}"/>
              </a:ext>
            </a:extLst>
          </p:cNvPr>
          <p:cNvSpPr txBox="1"/>
          <p:nvPr/>
        </p:nvSpPr>
        <p:spPr>
          <a:xfrm>
            <a:off x="90344" y="3694528"/>
            <a:ext cx="7586678" cy="5723913"/>
          </a:xfrm>
          <a:prstGeom prst="rect">
            <a:avLst/>
          </a:prstGeom>
        </p:spPr>
        <p:txBody>
          <a:bodyPr vert="horz" wrap="square" lIns="0" tIns="13494" rIns="0" bIns="0" numCol="3" spcCol="182880" rtlCol="0" anchor="t">
            <a:noAutofit/>
          </a:bodyPr>
          <a:lstStyle/>
          <a:p>
            <a:pPr marL="13335">
              <a:spcBef>
                <a:spcPts val="106"/>
              </a:spcBef>
            </a:pPr>
            <a:r>
              <a:rPr lang="en-US" sz="1400" dirty="0">
                <a:solidFill>
                  <a:srgbClr val="18453B"/>
                </a:solidFill>
                <a:latin typeface="Metropolis Medium" panose="00000600000000000000" pitchFamily="50" charset="0"/>
                <a:cs typeface="Gotham Bold"/>
              </a:rPr>
              <a:t>MSU PRODUCT CENTER BUSINESS DEVELOPMENT</a:t>
            </a:r>
            <a:endParaRPr lang="en-US" dirty="0"/>
          </a:p>
          <a:p>
            <a:pPr marL="13335">
              <a:lnSpc>
                <a:spcPts val="600"/>
              </a:lnSpc>
            </a:pPr>
            <a:endParaRPr lang="en-US" sz="1489" b="1" dirty="0">
              <a:solidFill>
                <a:srgbClr val="18453B"/>
              </a:solidFill>
              <a:latin typeface="Metropolis" panose="00000500000000000000" pitchFamily="50" charset="0"/>
              <a:cs typeface="Gotham Book"/>
            </a:endParaRPr>
          </a:p>
          <a:p>
            <a:pPr algn="just">
              <a:spcBef>
                <a:spcPts val="106"/>
              </a:spcBef>
              <a:spcAft>
                <a:spcPts val="100"/>
              </a:spcAft>
            </a:pPr>
            <a:r>
              <a:rPr lang="en-US" sz="1050" dirty="0">
                <a:solidFill>
                  <a:schemeClr val="tx1"/>
                </a:solidFill>
                <a:latin typeface="Metropolis" panose="00000500000000000000" pitchFamily="50" charset="0"/>
                <a:cs typeface="Gotham Book"/>
              </a:rPr>
              <a:t>The Michigan State University Product Center supports entrepreneurs in Northwest Michigan who are launching or growing businesses in food and agriculture. From farm-based products to value-added goods, the center provides expert guidance through business planning, market research and feasibility analysis.</a:t>
            </a:r>
          </a:p>
          <a:p>
            <a:pPr algn="just">
              <a:spcBef>
                <a:spcPts val="106"/>
              </a:spcBef>
              <a:spcAft>
                <a:spcPts val="100"/>
              </a:spcAft>
            </a:pPr>
            <a:r>
              <a:rPr lang="en-US" sz="1050" dirty="0">
                <a:solidFill>
                  <a:schemeClr val="tx1"/>
                </a:solidFill>
                <a:latin typeface="Metropolis" panose="00000500000000000000" pitchFamily="50" charset="0"/>
                <a:cs typeface="Gotham Book"/>
              </a:rPr>
              <a:t>Through its Traverse City-based innovation counselor, the Product Center offers personalized guidance to help local entrepreneurs turn ideas into viable products and services.</a:t>
            </a:r>
          </a:p>
          <a:p>
            <a:pPr algn="just">
              <a:spcBef>
                <a:spcPts val="106"/>
              </a:spcBef>
              <a:spcAft>
                <a:spcPts val="100"/>
              </a:spcAft>
            </a:pPr>
            <a:r>
              <a:rPr lang="en-US" sz="1050" dirty="0">
                <a:solidFill>
                  <a:schemeClr val="tx1"/>
                </a:solidFill>
                <a:latin typeface="Metropolis" panose="00000500000000000000" pitchFamily="50" charset="0"/>
                <a:cs typeface="Gotham Book"/>
              </a:rPr>
              <a:t>By fostering local business development, the Product Center plays a key role in strengthening the regional economy and building a resilient, community-based food system.</a:t>
            </a:r>
            <a:endParaRPr lang="en-US" sz="1064" dirty="0">
              <a:solidFill>
                <a:schemeClr val="tx1"/>
              </a:solidFill>
              <a:latin typeface="Metropolis" panose="00000500000000000000" pitchFamily="50" charset="0"/>
              <a:cs typeface="Gotham Book"/>
            </a:endParaRPr>
          </a:p>
          <a:p>
            <a:pPr marL="13335" algn="just">
              <a:spcBef>
                <a:spcPts val="106"/>
              </a:spcBef>
            </a:pPr>
            <a:endParaRPr lang="en-US" sz="1400" dirty="0">
              <a:solidFill>
                <a:srgbClr val="18453B"/>
              </a:solidFill>
              <a:latin typeface="Metropolis Medium" panose="00000600000000000000" pitchFamily="50" charset="0"/>
              <a:cs typeface="Gotham Book"/>
            </a:endParaRPr>
          </a:p>
          <a:p>
            <a:pPr marL="13335" algn="just">
              <a:spcBef>
                <a:spcPts val="106"/>
              </a:spcBef>
            </a:pPr>
            <a:r>
              <a:rPr lang="en-US" sz="1400" dirty="0">
                <a:solidFill>
                  <a:srgbClr val="18453B"/>
                </a:solidFill>
                <a:latin typeface="Metropolis Medium" panose="00000600000000000000" pitchFamily="50" charset="0"/>
                <a:cs typeface="Gotham Book"/>
              </a:rPr>
              <a:t>CONNECTING ENTREPRENEURIAL COMMUNITIES CONFERENCE</a:t>
            </a:r>
          </a:p>
          <a:p>
            <a:pPr marL="13335" algn="just">
              <a:lnSpc>
                <a:spcPts val="600"/>
              </a:lnSpc>
            </a:pPr>
            <a:endParaRPr lang="en-US" sz="1200" b="1" dirty="0">
              <a:solidFill>
                <a:srgbClr val="18453B"/>
              </a:solidFill>
              <a:latin typeface="Metropolis" panose="00000500000000000000" pitchFamily="50" charset="0"/>
              <a:cs typeface="Gotham Book"/>
            </a:endParaRPr>
          </a:p>
          <a:p>
            <a:pPr marL="13335" algn="just">
              <a:spcBef>
                <a:spcPts val="106"/>
              </a:spcBef>
            </a:pPr>
            <a:r>
              <a:rPr lang="en-US" sz="1050" dirty="0">
                <a:solidFill>
                  <a:schemeClr val="tx1"/>
                </a:solidFill>
                <a:latin typeface="Metropolis"/>
                <a:cs typeface="Gotham Book"/>
              </a:rPr>
              <a:t>Held May 30-31, 2024 in Cadillac, the annual Connecting Entrepreneurial Communities (CEC) Conference brought together 111 attendees from across the state, including 21 from Northwest Michigan, to explore strategies for building resilient local economies.</a:t>
            </a:r>
          </a:p>
          <a:p>
            <a:pPr marL="13335" algn="just">
              <a:lnSpc>
                <a:spcPts val="600"/>
              </a:lnSpc>
            </a:pPr>
            <a:endParaRPr lang="en-US" sz="1050" dirty="0">
              <a:solidFill>
                <a:schemeClr val="tx1"/>
              </a:solidFill>
              <a:latin typeface="Metropolis" panose="00000500000000000000" pitchFamily="50" charset="0"/>
              <a:cs typeface="Gotham Book"/>
            </a:endParaRPr>
          </a:p>
          <a:p>
            <a:pPr marL="13335" algn="just">
              <a:spcBef>
                <a:spcPts val="106"/>
              </a:spcBef>
            </a:pPr>
            <a:r>
              <a:rPr lang="en-US" sz="1050" dirty="0">
                <a:solidFill>
                  <a:schemeClr val="tx1"/>
                </a:solidFill>
                <a:latin typeface="Metropolis" panose="00000500000000000000" pitchFamily="50" charset="0"/>
                <a:cs typeface="Gotham Book"/>
              </a:rPr>
              <a:t>Designed to support chambers of commerce, downtown development                                                                                    authorities, municipal leaders, and economic development professionals, the conference focused on practical approaches for strengthening entrepreneurial ecosystems through community collaboration and place-based innovation.</a:t>
            </a:r>
          </a:p>
          <a:p>
            <a:pPr marL="13335" algn="just">
              <a:spcBef>
                <a:spcPts val="106"/>
              </a:spcBef>
            </a:pPr>
            <a:endParaRPr lang="en-US" sz="1400" dirty="0">
              <a:solidFill>
                <a:srgbClr val="18453B"/>
              </a:solidFill>
              <a:latin typeface="Metropolis Medium" panose="0000060000000000000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400" b="0" i="0" u="none" strike="noStrike" kern="0" cap="none" spc="-27" normalizeH="0" baseline="0" noProof="0" dirty="0">
                <a:ln>
                  <a:noFill/>
                </a:ln>
                <a:solidFill>
                  <a:srgbClr val="18453B"/>
                </a:solidFill>
                <a:effectLst/>
                <a:uLnTx/>
                <a:uFillTx/>
                <a:latin typeface="Metropolis Medium" panose="00000600000000000000" pitchFamily="50" charset="0"/>
                <a:cs typeface="Gotham Book"/>
              </a:rPr>
              <a:t>SEA GRANT</a:t>
            </a:r>
            <a:endParaRPr lang="en-US" sz="1400" b="0" i="0" u="none" strike="noStrike" kern="0" cap="none" spc="-27"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ts val="600"/>
              </a:lnSpc>
              <a:spcBef>
                <a:spcPts val="0"/>
              </a:spcBef>
              <a:spcAft>
                <a:spcPts val="0"/>
              </a:spcAft>
              <a:buClrTx/>
              <a:buSzTx/>
              <a:buFontTx/>
              <a:buNone/>
              <a:tabLst/>
              <a:defRPr/>
            </a:pPr>
            <a:endParaRPr lang="en-US" sz="1400" b="1" i="0" u="none" strike="noStrike" kern="0" cap="none" spc="-27" normalizeH="0" baseline="0" noProof="0" dirty="0">
              <a:ln>
                <a:noFill/>
              </a:ln>
              <a:solidFill>
                <a:srgbClr val="18453B"/>
              </a:solidFill>
              <a:effectLst/>
              <a:uLnTx/>
              <a:uFillTx/>
              <a:latin typeface="Metropolis" panose="000005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In 2024, the Michigan Sea Grant Extension program continued its mission to deliver high-impact outreach and education, supporting Great Lakes stewardship across coastal communities—including Manistee County and the surrounding region. With its mission to bring science to the shoreline, Michigan Sea Grant led a variety of initiatives focused on environmental resilience, water quality, and sustainable use of Great Lakes resources.</a:t>
            </a:r>
            <a:endParaRPr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endParaRPr>
          </a:p>
          <a:p>
            <a:pPr marL="13335" marR="0" lvl="0" indent="0" algn="just" defTabSz="914400" eaLnBrk="1" fontAlgn="auto" latinLnBrk="0" hangingPunct="1">
              <a:lnSpc>
                <a:spcPts val="600"/>
              </a:lnSpc>
              <a:spcBef>
                <a:spcPts val="0"/>
              </a:spcBef>
              <a:spcAft>
                <a:spcPts val="0"/>
              </a:spcAft>
              <a:buClrTx/>
              <a:buSzTx/>
              <a:buFontTx/>
              <a:buNone/>
              <a:tabLst/>
              <a:defRPr/>
            </a:pPr>
            <a:endParaRPr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A key highlight of the year was the Freshwater Summit, held in October of 2024, where over 85 people gathered for a full day of presentations and dialogue on critical regional water issues. Topics included Grand Traverse Bay fisheries and ongoing Lake Whitefish restoration, updates on the </a:t>
            </a:r>
            <a:r>
              <a:rPr kumimoji="0" lang="en-US" sz="1050" b="0" i="0" u="none" strike="noStrike" kern="0" cap="none" spc="-27" normalizeH="0" baseline="0" noProof="0" dirty="0" err="1">
                <a:ln>
                  <a:noFill/>
                </a:ln>
                <a:solidFill>
                  <a:prstClr val="black"/>
                </a:solidFill>
                <a:effectLst/>
                <a:uLnTx/>
                <a:uFillTx/>
                <a:latin typeface="Metropolis" panose="00000500000000000000" pitchFamily="50" charset="0"/>
                <a:cs typeface="Gotham Book"/>
              </a:rPr>
              <a:t>FishPass</a:t>
            </a: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 project at Union Street Dam, and a broader view of Great Lakes ecosystem challenges. The event provided a valuable opportunity for local leaders, researchers, and residents to engage with cutting-edge science and policy developments.</a:t>
            </a:r>
            <a:endParaRPr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endParaRPr>
          </a:p>
          <a:p>
            <a:pPr marL="13335" marR="0" lvl="0" indent="0" algn="just" defTabSz="914400" eaLnBrk="1" fontAlgn="auto" latinLnBrk="0" hangingPunct="1">
              <a:lnSpc>
                <a:spcPts val="600"/>
              </a:lnSpc>
              <a:spcBef>
                <a:spcPts val="0"/>
              </a:spcBef>
              <a:spcAft>
                <a:spcPts val="0"/>
              </a:spcAft>
              <a:buClrTx/>
              <a:buSzTx/>
              <a:buFontTx/>
              <a:buNone/>
              <a:tabLst/>
              <a:defRPr/>
            </a:pPr>
            <a:endParaRPr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Sea Grant also advanced its work on shoreline stewardship and marina sustainability, including support for the Clean Marinas Program. This included the use of innovative tools like the </a:t>
            </a:r>
            <a:r>
              <a:rPr kumimoji="0" lang="en-US" sz="1050" b="0" i="0" u="none" strike="noStrike" kern="0" cap="none" spc="-27" normalizeH="0" baseline="0" noProof="0" dirty="0" err="1">
                <a:ln>
                  <a:noFill/>
                </a:ln>
                <a:solidFill>
                  <a:prstClr val="black"/>
                </a:solidFill>
                <a:effectLst/>
                <a:uLnTx/>
                <a:uFillTx/>
                <a:latin typeface="Metropolis" panose="00000500000000000000" pitchFamily="50" charset="0"/>
                <a:cs typeface="Gotham Book"/>
              </a:rPr>
              <a:t>PixieDrone</a:t>
            </a: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 and </a:t>
            </a:r>
            <a:r>
              <a:rPr kumimoji="0" lang="en-US" sz="1050" b="0" i="0" u="none" strike="noStrike" kern="0" cap="none" spc="-27" normalizeH="0" baseline="0" noProof="0" dirty="0" err="1">
                <a:ln>
                  <a:noFill/>
                </a:ln>
                <a:solidFill>
                  <a:prstClr val="black"/>
                </a:solidFill>
                <a:effectLst/>
                <a:uLnTx/>
                <a:uFillTx/>
                <a:latin typeface="Metropolis" panose="00000500000000000000" pitchFamily="50" charset="0"/>
                <a:cs typeface="Gotham Book"/>
              </a:rPr>
              <a:t>BeBot</a:t>
            </a: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 beach robot, which help remove </a:t>
            </a:r>
            <a:r>
              <a:rPr kumimoji="0" lang="en-US" sz="1050" b="0" i="0" u="none" strike="noStrike" kern="0" cap="none" spc="-27" normalizeH="0" baseline="0" noProof="0" dirty="0" err="1">
                <a:ln>
                  <a:noFill/>
                </a:ln>
                <a:solidFill>
                  <a:prstClr val="black"/>
                </a:solidFill>
                <a:effectLst/>
                <a:uLnTx/>
                <a:uFillTx/>
                <a:latin typeface="Metropolis" panose="00000500000000000000" pitchFamily="50" charset="0"/>
                <a:cs typeface="Gotham Book"/>
              </a:rPr>
              <a:t>macroplastics</a:t>
            </a:r>
            <a:r>
              <a:rPr kumimoji="0"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rPr>
              <a:t> from beaches before they break down into harmful microplastics. These efforts directly support cleaner, healthier recreational and working waterfronts.</a:t>
            </a:r>
            <a:endParaRPr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endParaRPr>
          </a:p>
          <a:p>
            <a:pPr marL="13335" marR="0" lvl="0" indent="0" algn="just" defTabSz="914400" eaLnBrk="1" fontAlgn="auto" latinLnBrk="0" hangingPunct="1">
              <a:lnSpc>
                <a:spcPts val="600"/>
              </a:lnSpc>
              <a:spcBef>
                <a:spcPts val="0"/>
              </a:spcBef>
              <a:spcAft>
                <a:spcPts val="0"/>
              </a:spcAft>
              <a:buClrTx/>
              <a:buSzTx/>
              <a:buFontTx/>
              <a:buNone/>
              <a:tabLst/>
              <a:defRPr/>
            </a:pPr>
            <a:endParaRPr lang="en-US" sz="1050" b="0" i="0" u="none" strike="noStrike" kern="0" cap="none" spc="-27" normalizeH="0" baseline="0" noProof="0" dirty="0">
              <a:ln>
                <a:noFill/>
              </a:ln>
              <a:solidFill>
                <a:prstClr val="black"/>
              </a:solidFill>
              <a:effectLst/>
              <a:uLnTx/>
              <a:uFillTx/>
              <a:latin typeface="Metropolis" panose="000005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050" b="0" i="0" u="none" strike="noStrike" kern="0" cap="none" spc="-27" normalizeH="0" baseline="0" noProof="0" dirty="0">
                <a:ln>
                  <a:noFill/>
                </a:ln>
                <a:solidFill>
                  <a:prstClr val="black"/>
                </a:solidFill>
                <a:effectLst/>
                <a:uLnTx/>
                <a:uFillTx/>
                <a:latin typeface="Metropolis"/>
                <a:cs typeface="Gotham Book"/>
              </a:rPr>
              <a:t>In addition to public events and field work, Sea Grant Extension professionals were a trusted resource for local residents, answering questions on a wide range of topics from invasive species and boat wash stations to fluctuating lake levels, erosion, fisheries trends, and resilient shoreline development. These efforts ensure that Great Lakes communities, including those in Manistee County, have access to the best available science and practical guidance to support sustainable, thriving shorelines.</a:t>
            </a:r>
            <a:endParaRPr lang="en-US" sz="1050" b="0" i="0" u="none" strike="noStrike" kern="0" cap="none" spc="-27" normalizeH="0" baseline="0" noProof="0" dirty="0">
              <a:ln>
                <a:noFill/>
              </a:ln>
              <a:solidFill>
                <a:prstClr val="black"/>
              </a:solidFill>
              <a:effectLst/>
              <a:uLnTx/>
              <a:uFillTx/>
              <a:latin typeface="Metropolis"/>
              <a:cs typeface="Gotham Book"/>
            </a:endParaRPr>
          </a:p>
          <a:p>
            <a:pPr marL="13335" algn="just">
              <a:spcBef>
                <a:spcPts val="106"/>
              </a:spcBef>
            </a:pPr>
            <a:endParaRPr lang="en-US" sz="1050" dirty="0">
              <a:solidFill>
                <a:schemeClr val="tx1"/>
              </a:solidFill>
              <a:latin typeface="Metropolis" panose="00000500000000000000"/>
              <a:cs typeface="Gotham Book"/>
            </a:endParaRPr>
          </a:p>
        </p:txBody>
      </p:sp>
      <p:sp>
        <p:nvSpPr>
          <p:cNvPr id="15" name="object 14">
            <a:extLst>
              <a:ext uri="{FF2B5EF4-FFF2-40B4-BE49-F238E27FC236}">
                <a16:creationId xmlns:a16="http://schemas.microsoft.com/office/drawing/2014/main" id="{2C197BBC-C0CF-95D0-B088-F11E1EA3DE0F}"/>
              </a:ext>
            </a:extLst>
          </p:cNvPr>
          <p:cNvSpPr txBox="1"/>
          <p:nvPr/>
        </p:nvSpPr>
        <p:spPr>
          <a:xfrm>
            <a:off x="4888575" y="516925"/>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 SEAGRANT</a:t>
            </a:r>
            <a:endParaRPr lang="en-US" sz="1064" b="1" dirty="0">
              <a:solidFill>
                <a:schemeClr val="bg1"/>
              </a:solidFill>
              <a:latin typeface="Metropolis" panose="00000500000000000000" pitchFamily="50" charset="0"/>
              <a:cs typeface="Gotham Book"/>
            </a:endParaRPr>
          </a:p>
        </p:txBody>
      </p:sp>
      <p:pic>
        <p:nvPicPr>
          <p:cNvPr id="18" name="Picture 17">
            <a:extLst>
              <a:ext uri="{FF2B5EF4-FFF2-40B4-BE49-F238E27FC236}">
                <a16:creationId xmlns:a16="http://schemas.microsoft.com/office/drawing/2014/main" id="{0CC8559A-AFBB-1FEA-5BCC-3D58117AB410}"/>
              </a:ext>
            </a:extLst>
          </p:cNvPr>
          <p:cNvPicPr>
            <a:picLocks noChangeAspect="1"/>
          </p:cNvPicPr>
          <p:nvPr/>
        </p:nvPicPr>
        <p:blipFill>
          <a:blip r:embed="rId6"/>
          <a:stretch>
            <a:fillRect/>
          </a:stretch>
        </p:blipFill>
        <p:spPr>
          <a:xfrm>
            <a:off x="4593856" y="1246917"/>
            <a:ext cx="3187503" cy="2111381"/>
          </a:xfrm>
          <a:prstGeom prst="rect">
            <a:avLst/>
          </a:prstGeom>
        </p:spPr>
      </p:pic>
      <p:pic>
        <p:nvPicPr>
          <p:cNvPr id="21" name="Picture 20">
            <a:extLst>
              <a:ext uri="{FF2B5EF4-FFF2-40B4-BE49-F238E27FC236}">
                <a16:creationId xmlns:a16="http://schemas.microsoft.com/office/drawing/2014/main" id="{BC5B5586-4955-D561-4729-85A79334E5E3}"/>
              </a:ext>
            </a:extLst>
          </p:cNvPr>
          <p:cNvPicPr>
            <a:picLocks noChangeAspect="1"/>
          </p:cNvPicPr>
          <p:nvPr/>
        </p:nvPicPr>
        <p:blipFill>
          <a:blip r:embed="rId7"/>
          <a:stretch>
            <a:fillRect/>
          </a:stretch>
        </p:blipFill>
        <p:spPr>
          <a:xfrm>
            <a:off x="5257800" y="7467599"/>
            <a:ext cx="2424256" cy="1526771"/>
          </a:xfrm>
          <a:prstGeom prst="rect">
            <a:avLst/>
          </a:prstGeom>
        </p:spPr>
      </p:pic>
      <p:pic>
        <p:nvPicPr>
          <p:cNvPr id="24" name="Picture 23">
            <a:extLst>
              <a:ext uri="{FF2B5EF4-FFF2-40B4-BE49-F238E27FC236}">
                <a16:creationId xmlns:a16="http://schemas.microsoft.com/office/drawing/2014/main" id="{C7A474B8-5CC4-00D6-466F-4B909160BA1F}"/>
              </a:ext>
            </a:extLst>
          </p:cNvPr>
          <p:cNvPicPr>
            <a:picLocks noChangeAspect="1"/>
          </p:cNvPicPr>
          <p:nvPr/>
        </p:nvPicPr>
        <p:blipFill>
          <a:blip r:embed="rId8"/>
          <a:stretch>
            <a:fillRect/>
          </a:stretch>
        </p:blipFill>
        <p:spPr>
          <a:xfrm>
            <a:off x="5139539" y="8800644"/>
            <a:ext cx="2660777" cy="477702"/>
          </a:xfrm>
          <a:prstGeom prst="rect">
            <a:avLst/>
          </a:prstGeom>
        </p:spPr>
      </p:pic>
      <p:sp>
        <p:nvSpPr>
          <p:cNvPr id="27" name="TextBox 26">
            <a:extLst>
              <a:ext uri="{FF2B5EF4-FFF2-40B4-BE49-F238E27FC236}">
                <a16:creationId xmlns:a16="http://schemas.microsoft.com/office/drawing/2014/main" id="{6D349797-C00A-5A29-14E9-FF4B41175EB7}"/>
              </a:ext>
            </a:extLst>
          </p:cNvPr>
          <p:cNvSpPr txBox="1"/>
          <p:nvPr/>
        </p:nvSpPr>
        <p:spPr>
          <a:xfrm>
            <a:off x="5715000" y="8877098"/>
            <a:ext cx="2521467" cy="338554"/>
          </a:xfrm>
          <a:prstGeom prst="rect">
            <a:avLst/>
          </a:prstGeom>
          <a:noFill/>
        </p:spPr>
        <p:txBody>
          <a:bodyPr wrap="square" rtlCol="0">
            <a:spAutoFit/>
          </a:bodyPr>
          <a:lstStyle/>
          <a:p>
            <a:r>
              <a:rPr lang="en-US" sz="1600" b="1" dirty="0">
                <a:solidFill>
                  <a:srgbClr val="18453B"/>
                </a:solidFill>
                <a:latin typeface="Metropolis" panose="00000500000000000000" pitchFamily="50" charset="0"/>
              </a:rPr>
              <a:t>BEBOT &amp; PIXIE DRONE</a:t>
            </a:r>
          </a:p>
        </p:txBody>
      </p:sp>
      <p:pic>
        <p:nvPicPr>
          <p:cNvPr id="22" name="Picture 21">
            <a:extLst>
              <a:ext uri="{FF2B5EF4-FFF2-40B4-BE49-F238E27FC236}">
                <a16:creationId xmlns:a16="http://schemas.microsoft.com/office/drawing/2014/main" id="{82D72B54-F0CF-71D7-4B83-F4986159CC3F}"/>
              </a:ext>
            </a:extLst>
          </p:cNvPr>
          <p:cNvPicPr>
            <a:picLocks noChangeAspect="1"/>
          </p:cNvPicPr>
          <p:nvPr/>
        </p:nvPicPr>
        <p:blipFill>
          <a:blip r:embed="rId9"/>
          <a:stretch>
            <a:fillRect/>
          </a:stretch>
        </p:blipFill>
        <p:spPr>
          <a:xfrm>
            <a:off x="2608147" y="1834074"/>
            <a:ext cx="1992533" cy="1615060"/>
          </a:xfrm>
          <a:prstGeom prst="rect">
            <a:avLst/>
          </a:prstGeom>
        </p:spPr>
      </p:pic>
    </p:spTree>
    <p:extLst>
      <p:ext uri="{BB962C8B-B14F-4D97-AF65-F5344CB8AC3E}">
        <p14:creationId xmlns:p14="http://schemas.microsoft.com/office/powerpoint/2010/main" val="345526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D65F0170-DE9E-E6DF-62EE-28DBD98366BA}"/>
              </a:ext>
            </a:extLst>
          </p:cNvPr>
          <p:cNvSpPr/>
          <p:nvPr/>
        </p:nvSpPr>
        <p:spPr>
          <a:xfrm>
            <a:off x="0" y="100011"/>
            <a:ext cx="7772400" cy="323165"/>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sp>
        <p:nvSpPr>
          <p:cNvPr id="3" name="object 3"/>
          <p:cNvSpPr txBox="1"/>
          <p:nvPr/>
        </p:nvSpPr>
        <p:spPr>
          <a:xfrm>
            <a:off x="161925" y="526322"/>
            <a:ext cx="7610476" cy="2005248"/>
          </a:xfrm>
          <a:prstGeom prst="rect">
            <a:avLst/>
          </a:prstGeom>
        </p:spPr>
        <p:txBody>
          <a:bodyPr vert="horz" wrap="square" lIns="0" tIns="13494" rIns="0" bIns="0" rtlCol="0">
            <a:noAutofit/>
          </a:bodyPr>
          <a:lstStyle/>
          <a:p>
            <a:pPr algn="l" defTabSz="819766">
              <a:lnSpc>
                <a:spcPct val="119000"/>
              </a:lnSpc>
              <a:spcAft>
                <a:spcPts val="319"/>
              </a:spcAft>
            </a:pPr>
            <a:r>
              <a:rPr lang="en-US" sz="1169" b="1" kern="1400" dirty="0">
                <a:solidFill>
                  <a:srgbClr val="214D3A"/>
                </a:solidFill>
                <a:latin typeface="Metropolis" panose="00000500000000000000" pitchFamily="50" charset="0"/>
              </a:rPr>
              <a:t>NAME		ROLE			PHONE		EMAIL</a:t>
            </a:r>
            <a:endParaRPr lang="en-US" sz="1169" kern="1400" dirty="0">
              <a:solidFill>
                <a:srgbClr val="000000"/>
              </a:solidFill>
              <a:latin typeface="Metropolis" panose="00000500000000000000" pitchFamily="50" charset="0"/>
            </a:endParaRPr>
          </a:p>
          <a:p>
            <a:pPr algn="l" defTabSz="819766">
              <a:spcAft>
                <a:spcPts val="600"/>
              </a:spcAft>
            </a:pPr>
            <a:r>
              <a:rPr lang="en-US" sz="1170" kern="1400" dirty="0">
                <a:solidFill>
                  <a:srgbClr val="000000"/>
                </a:solidFill>
                <a:latin typeface="Metropolis" panose="00000500000000000000" pitchFamily="50" charset="0"/>
              </a:rPr>
              <a:t>Jennifer Berkey	District Director		231-922-4821	berkeyj@msu.edu</a:t>
            </a:r>
          </a:p>
          <a:p>
            <a:pPr algn="l" defTabSz="819766">
              <a:spcAft>
                <a:spcPts val="600"/>
              </a:spcAft>
            </a:pPr>
            <a:r>
              <a:rPr lang="en-US" sz="1170" kern="1400" dirty="0">
                <a:solidFill>
                  <a:srgbClr val="000000"/>
                </a:solidFill>
                <a:latin typeface="Metropolis" panose="00000500000000000000" pitchFamily="50" charset="0"/>
              </a:rPr>
              <a:t>Mary Reilly		Government &amp; Public Policy    	231-889-4277x1	reillym8@msu.edu</a:t>
            </a:r>
          </a:p>
          <a:p>
            <a:pPr algn="l" defTabSz="819766">
              <a:spcAft>
                <a:spcPts val="600"/>
              </a:spcAft>
            </a:pPr>
            <a:r>
              <a:rPr lang="en-US" sz="1170" kern="1400" dirty="0">
                <a:solidFill>
                  <a:srgbClr val="000000"/>
                </a:solidFill>
                <a:latin typeface="Metropolis" panose="00000500000000000000" pitchFamily="50" charset="0"/>
              </a:rPr>
              <a:t>Allison Ballard	4-H Program Coordinator		231-889-4277x3	olsonal8@msu.edu</a:t>
            </a:r>
          </a:p>
          <a:p>
            <a:pPr algn="l" defTabSz="819766">
              <a:spcAft>
                <a:spcPts val="600"/>
              </a:spcAft>
            </a:pPr>
            <a:r>
              <a:rPr lang="en-US" sz="1170" kern="1400" dirty="0">
                <a:solidFill>
                  <a:srgbClr val="000000"/>
                </a:solidFill>
                <a:latin typeface="Metropolis" panose="00000500000000000000" pitchFamily="50" charset="0"/>
              </a:rPr>
              <a:t>Sherry Stamp		Office Manager		231-889-4277x5	stamp1@msu.edu</a:t>
            </a:r>
          </a:p>
          <a:p>
            <a:pPr algn="l" defTabSz="819766">
              <a:spcAft>
                <a:spcPts val="600"/>
              </a:spcAft>
            </a:pPr>
            <a:endParaRPr lang="en-US" sz="1170" kern="1400" dirty="0">
              <a:solidFill>
                <a:srgbClr val="000000"/>
              </a:solidFill>
              <a:latin typeface="Metropolis" panose="00000500000000000000" pitchFamily="50" charset="0"/>
            </a:endParaRPr>
          </a:p>
        </p:txBody>
      </p:sp>
      <p:sp>
        <p:nvSpPr>
          <p:cNvPr id="23" name="object 3">
            <a:extLst>
              <a:ext uri="{FF2B5EF4-FFF2-40B4-BE49-F238E27FC236}">
                <a16:creationId xmlns:a16="http://schemas.microsoft.com/office/drawing/2014/main" id="{68FA803D-33B1-22A7-7C84-3C9B977D963C}"/>
              </a:ext>
            </a:extLst>
          </p:cNvPr>
          <p:cNvSpPr txBox="1"/>
          <p:nvPr/>
        </p:nvSpPr>
        <p:spPr>
          <a:xfrm>
            <a:off x="161924" y="2819400"/>
            <a:ext cx="7610476" cy="6997375"/>
          </a:xfrm>
          <a:prstGeom prst="rect">
            <a:avLst/>
          </a:prstGeom>
        </p:spPr>
        <p:txBody>
          <a:bodyPr vert="horz" wrap="square" lIns="0" tIns="13494" rIns="0" bIns="0" rtlCol="0">
            <a:noAutofit/>
          </a:bodyPr>
          <a:lstStyle/>
          <a:p>
            <a:pPr algn="l" defTabSz="819766">
              <a:lnSpc>
                <a:spcPct val="119000"/>
              </a:lnSpc>
              <a:spcAft>
                <a:spcPts val="175"/>
              </a:spcAft>
            </a:pPr>
            <a:r>
              <a:rPr lang="en-US" sz="1000" kern="1400" dirty="0">
                <a:solidFill>
                  <a:srgbClr val="000000"/>
                </a:solidFill>
                <a:latin typeface="Metropolis" panose="00000500000000000000" pitchFamily="50" charset="0"/>
              </a:rPr>
              <a:t>Chris Bardenhagen	Farm Business Management		231-256-9888		bardenh1@msu.edu </a:t>
            </a:r>
          </a:p>
          <a:p>
            <a:pPr algn="l" defTabSz="819766">
              <a:lnSpc>
                <a:spcPct val="119000"/>
              </a:lnSpc>
              <a:spcAft>
                <a:spcPts val="175"/>
              </a:spcAft>
            </a:pPr>
            <a:r>
              <a:rPr lang="en-US" sz="1000" kern="1400" dirty="0">
                <a:solidFill>
                  <a:srgbClr val="000000"/>
                </a:solidFill>
                <a:latin typeface="Metropolis" panose="00000500000000000000" pitchFamily="50" charset="0"/>
              </a:rPr>
              <a:t>Terra Bogart		Supervising &amp; Staff Development	231-922-4630		</a:t>
            </a:r>
            <a:r>
              <a:rPr lang="en-US" sz="1000" kern="1400" dirty="0">
                <a:solidFill>
                  <a:schemeClr val="tx1"/>
                </a:solidFill>
                <a:latin typeface="Metropolis" panose="00000500000000000000" pitchFamily="50" charset="0"/>
              </a:rPr>
              <a:t>bogartte@msu.edu </a:t>
            </a:r>
          </a:p>
          <a:p>
            <a:pPr algn="l" defTabSz="819766">
              <a:lnSpc>
                <a:spcPct val="119000"/>
              </a:lnSpc>
              <a:spcAft>
                <a:spcPts val="175"/>
              </a:spcAft>
            </a:pPr>
            <a:r>
              <a:rPr lang="en-US" sz="1000" kern="1400" dirty="0">
                <a:solidFill>
                  <a:srgbClr val="000000"/>
                </a:solidFill>
                <a:latin typeface="Metropolis" panose="00000500000000000000" pitchFamily="50" charset="0"/>
              </a:rPr>
              <a:t>Mark </a:t>
            </a:r>
            <a:r>
              <a:rPr lang="en-US" sz="1000" kern="1400" dirty="0" err="1">
                <a:solidFill>
                  <a:srgbClr val="000000"/>
                </a:solidFill>
                <a:latin typeface="Metropolis" panose="00000500000000000000" pitchFamily="50" charset="0"/>
              </a:rPr>
              <a:t>Breederland</a:t>
            </a:r>
            <a:r>
              <a:rPr lang="en-US" sz="1000" kern="1400" dirty="0">
                <a:solidFill>
                  <a:srgbClr val="000000"/>
                </a:solidFill>
                <a:latin typeface="Metropolis" panose="00000500000000000000" pitchFamily="50" charset="0"/>
              </a:rPr>
              <a:t>	Sea Grant &amp; Coastal Communities </a:t>
            </a:r>
            <a:r>
              <a:rPr lang="en-US" sz="1000" kern="1400" dirty="0" err="1">
                <a:solidFill>
                  <a:srgbClr val="000000"/>
                </a:solidFill>
                <a:latin typeface="Metropolis" panose="00000500000000000000" pitchFamily="50" charset="0"/>
              </a:rPr>
              <a:t>Devt</a:t>
            </a:r>
            <a:r>
              <a:rPr lang="en-US" sz="1000" kern="1400" dirty="0">
                <a:solidFill>
                  <a:srgbClr val="000000"/>
                </a:solidFill>
                <a:latin typeface="Metropolis" panose="00000500000000000000" pitchFamily="50" charset="0"/>
              </a:rPr>
              <a:t>.	231-922-4628		breederl@msu.edu</a:t>
            </a:r>
          </a:p>
          <a:p>
            <a:pPr algn="l" defTabSz="819766">
              <a:lnSpc>
                <a:spcPct val="119000"/>
              </a:lnSpc>
              <a:spcAft>
                <a:spcPts val="175"/>
              </a:spcAft>
            </a:pPr>
            <a:r>
              <a:rPr lang="en-US" sz="1000" kern="1400" dirty="0">
                <a:solidFill>
                  <a:srgbClr val="000000"/>
                </a:solidFill>
                <a:latin typeface="Metropolis" panose="00000500000000000000" pitchFamily="50" charset="0"/>
              </a:rPr>
              <a:t>Sam Bailey		Community Prosperity		231-582-6482		baile485@msu.edu</a:t>
            </a:r>
          </a:p>
          <a:p>
            <a:pPr algn="l" defTabSz="819766">
              <a:lnSpc>
                <a:spcPct val="119000"/>
              </a:lnSpc>
              <a:spcAft>
                <a:spcPts val="175"/>
              </a:spcAft>
            </a:pPr>
            <a:r>
              <a:rPr lang="en-US" sz="1000" kern="1400" dirty="0">
                <a:solidFill>
                  <a:srgbClr val="000000"/>
                </a:solidFill>
                <a:latin typeface="Metropolis" panose="00000500000000000000" pitchFamily="50" charset="0"/>
              </a:rPr>
              <a:t>Julie Crick		Forestry &amp; Natural Resources		989-275-7179		crickjul@msu.edu</a:t>
            </a:r>
          </a:p>
          <a:p>
            <a:pPr algn="l" defTabSz="819766">
              <a:lnSpc>
                <a:spcPct val="119000"/>
              </a:lnSpc>
              <a:spcAft>
                <a:spcPts val="175"/>
              </a:spcAft>
            </a:pPr>
            <a:r>
              <a:rPr lang="en-US" sz="1000" kern="1400" dirty="0">
                <a:solidFill>
                  <a:srgbClr val="000000"/>
                </a:solidFill>
                <a:latin typeface="Metropolis" panose="00000500000000000000" pitchFamily="50" charset="0"/>
              </a:rPr>
              <a:t>Christina Curell		Cover Crop &amp; Soil Health		231-745-2732		curellc@msu.edu</a:t>
            </a:r>
          </a:p>
          <a:p>
            <a:pPr algn="l" defTabSz="819766">
              <a:lnSpc>
                <a:spcPct val="119000"/>
              </a:lnSpc>
              <a:spcAft>
                <a:spcPts val="175"/>
              </a:spcAft>
            </a:pPr>
            <a:r>
              <a:rPr lang="en-US" sz="1000" kern="1400" dirty="0">
                <a:solidFill>
                  <a:srgbClr val="000000"/>
                </a:solidFill>
                <a:latin typeface="Metropolis" panose="00000500000000000000" pitchFamily="50" charset="0"/>
              </a:rPr>
              <a:t>Mary Dunckel		Agriculture Literacy		989-354-9875		dunckelm@msu.edu</a:t>
            </a:r>
          </a:p>
          <a:p>
            <a:pPr algn="l" defTabSz="819766">
              <a:lnSpc>
                <a:spcPct val="119000"/>
              </a:lnSpc>
              <a:spcAft>
                <a:spcPts val="175"/>
              </a:spcAft>
            </a:pPr>
            <a:r>
              <a:rPr lang="en-US" sz="1000" kern="1400" dirty="0">
                <a:solidFill>
                  <a:srgbClr val="000000"/>
                </a:solidFill>
                <a:latin typeface="Metropolis" panose="00000500000000000000" pitchFamily="50" charset="0"/>
              </a:rPr>
              <a:t>Phillip Durst		Beef			989-345-0692		durstp@msu.edu</a:t>
            </a:r>
          </a:p>
          <a:p>
            <a:pPr algn="l" defTabSz="819766">
              <a:lnSpc>
                <a:spcPct val="119000"/>
              </a:lnSpc>
              <a:spcAft>
                <a:spcPts val="175"/>
              </a:spcAft>
            </a:pPr>
            <a:r>
              <a:rPr lang="en-US" sz="1000" kern="1400" dirty="0">
                <a:solidFill>
                  <a:srgbClr val="000000"/>
                </a:solidFill>
                <a:latin typeface="Metropolis" panose="00000500000000000000" pitchFamily="50" charset="0"/>
              </a:rPr>
              <a:t>Sarah Eichberger	Public Health Interventions		231-922-4836		eichber2@msu.edu</a:t>
            </a:r>
          </a:p>
          <a:p>
            <a:pPr algn="l" defTabSz="819766">
              <a:lnSpc>
                <a:spcPct val="119000"/>
              </a:lnSpc>
              <a:spcAft>
                <a:spcPts val="175"/>
              </a:spcAft>
            </a:pPr>
            <a:r>
              <a:rPr lang="en-US" sz="1000" kern="1400" dirty="0">
                <a:solidFill>
                  <a:srgbClr val="000000"/>
                </a:solidFill>
                <a:latin typeface="Metropolis" panose="00000500000000000000" pitchFamily="50" charset="0"/>
              </a:rPr>
              <a:t>Charles Gould		Bioenergy &amp; Conservation		616-994-4547		gouldm@msu.edu</a:t>
            </a:r>
          </a:p>
          <a:p>
            <a:pPr algn="l" defTabSz="819766">
              <a:lnSpc>
                <a:spcPct val="119000"/>
              </a:lnSpc>
              <a:spcAft>
                <a:spcPts val="175"/>
              </a:spcAft>
            </a:pPr>
            <a:r>
              <a:rPr lang="en-US" sz="1000" kern="1400" dirty="0">
                <a:solidFill>
                  <a:srgbClr val="000000"/>
                </a:solidFill>
                <a:latin typeface="Metropolis" panose="00000500000000000000" pitchFamily="50" charset="0"/>
              </a:rPr>
              <a:t>Tom Guthrie		Equine			517-788-4292		guthril9@msu.edu</a:t>
            </a:r>
          </a:p>
          <a:p>
            <a:pPr algn="l" defTabSz="819766">
              <a:lnSpc>
                <a:spcPct val="119000"/>
              </a:lnSpc>
              <a:spcAft>
                <a:spcPts val="175"/>
              </a:spcAft>
            </a:pPr>
            <a:r>
              <a:rPr lang="en-US" sz="1000" kern="1400" dirty="0">
                <a:solidFill>
                  <a:srgbClr val="000000"/>
                </a:solidFill>
                <a:latin typeface="Metropolis" panose="00000500000000000000" pitchFamily="50" charset="0"/>
              </a:rPr>
              <a:t>Parker Jones		Product Center Innovation Counseling	231-922-4621		jonesp28@msu.edu</a:t>
            </a:r>
          </a:p>
          <a:p>
            <a:pPr algn="l" defTabSz="819766">
              <a:lnSpc>
                <a:spcPct val="119000"/>
              </a:lnSpc>
              <a:spcAft>
                <a:spcPts val="175"/>
              </a:spcAft>
            </a:pPr>
            <a:r>
              <a:rPr lang="en-US" sz="1000" kern="1400" dirty="0">
                <a:solidFill>
                  <a:srgbClr val="000000"/>
                </a:solidFill>
                <a:latin typeface="Metropolis" panose="00000500000000000000" pitchFamily="50" charset="0"/>
              </a:rPr>
              <a:t>Philip Kaatz		Forage/Commercial Agriculture		810-667-0341		kaatz@msu.edu</a:t>
            </a:r>
          </a:p>
          <a:p>
            <a:pPr algn="l" defTabSz="819766">
              <a:lnSpc>
                <a:spcPct val="119000"/>
              </a:lnSpc>
              <a:spcAft>
                <a:spcPts val="175"/>
              </a:spcAft>
            </a:pPr>
            <a:r>
              <a:rPr lang="en-US" sz="1000" kern="1400" dirty="0">
                <a:solidFill>
                  <a:srgbClr val="000000"/>
                </a:solidFill>
                <a:latin typeface="Metropolis" panose="00000500000000000000" pitchFamily="50" charset="0"/>
              </a:rPr>
              <a:t>Heidi Lindberg		Greenhouse &amp; Nursery		616-994-4701		wollaege@msu.edu</a:t>
            </a:r>
          </a:p>
          <a:p>
            <a:pPr algn="l" defTabSz="819766">
              <a:lnSpc>
                <a:spcPct val="119000"/>
              </a:lnSpc>
              <a:spcAft>
                <a:spcPts val="175"/>
              </a:spcAft>
            </a:pPr>
            <a:r>
              <a:rPr lang="en-US" sz="1000" kern="1400" dirty="0">
                <a:solidFill>
                  <a:srgbClr val="000000"/>
                </a:solidFill>
                <a:latin typeface="Metropolis" panose="00000500000000000000" pitchFamily="50" charset="0"/>
              </a:rPr>
              <a:t>Erin Lizotte		Integrated Pest Management		231-944-6504		taylo548@msu.edu</a:t>
            </a:r>
          </a:p>
          <a:p>
            <a:pPr algn="l" defTabSz="819766">
              <a:lnSpc>
                <a:spcPct val="119000"/>
              </a:lnSpc>
              <a:spcAft>
                <a:spcPts val="175"/>
              </a:spcAft>
            </a:pPr>
            <a:r>
              <a:rPr lang="en-US" sz="1000" kern="1400" dirty="0">
                <a:solidFill>
                  <a:srgbClr val="000000"/>
                </a:solidFill>
                <a:latin typeface="Metropolis" panose="00000500000000000000" pitchFamily="50" charset="0"/>
              </a:rPr>
              <a:t>Kara Lynch		Food Safety			989-317-4079		lynchka4@msu.edu</a:t>
            </a:r>
          </a:p>
          <a:p>
            <a:pPr algn="l" defTabSz="819766">
              <a:lnSpc>
                <a:spcPct val="119000"/>
              </a:lnSpc>
              <a:spcAft>
                <a:spcPts val="175"/>
              </a:spcAft>
            </a:pPr>
            <a:r>
              <a:rPr lang="en-US" sz="1000" kern="1400" dirty="0">
                <a:solidFill>
                  <a:srgbClr val="000000"/>
                </a:solidFill>
                <a:latin typeface="Metropolis" panose="00000500000000000000" pitchFamily="50" charset="0"/>
              </a:rPr>
              <a:t>Michael Metzger	Small Ruminants &amp; Foragers		517-788-4292		metzgerm@msu.edu</a:t>
            </a:r>
          </a:p>
          <a:p>
            <a:pPr algn="l" defTabSz="819766">
              <a:lnSpc>
                <a:spcPct val="119000"/>
              </a:lnSpc>
              <a:spcAft>
                <a:spcPts val="175"/>
              </a:spcAft>
            </a:pPr>
            <a:r>
              <a:rPr lang="en-US" sz="1000" kern="1400" dirty="0">
                <a:solidFill>
                  <a:srgbClr val="000000"/>
                </a:solidFill>
                <a:latin typeface="Metropolis" panose="00000500000000000000" pitchFamily="50" charset="0"/>
              </a:rPr>
              <a:t>Esmail </a:t>
            </a:r>
            <a:r>
              <a:rPr lang="en-US" sz="1000" kern="1400" dirty="0" err="1">
                <a:solidFill>
                  <a:srgbClr val="000000"/>
                </a:solidFill>
                <a:latin typeface="Metropolis" panose="00000500000000000000" pitchFamily="50" charset="0"/>
              </a:rPr>
              <a:t>Nasrollahiazar</a:t>
            </a:r>
            <a:r>
              <a:rPr lang="en-US" sz="1000" kern="1400" dirty="0">
                <a:solidFill>
                  <a:srgbClr val="000000"/>
                </a:solidFill>
                <a:latin typeface="Metropolis" panose="00000500000000000000" pitchFamily="50" charset="0"/>
              </a:rPr>
              <a:t>	Wine Grapes			231-256-9888		nasroll2@msu.edu</a:t>
            </a:r>
          </a:p>
          <a:p>
            <a:pPr algn="l" defTabSz="819766">
              <a:lnSpc>
                <a:spcPct val="119000"/>
              </a:lnSpc>
              <a:spcAft>
                <a:spcPts val="175"/>
              </a:spcAft>
            </a:pPr>
            <a:r>
              <a:rPr lang="en-US" sz="1000" kern="1400" dirty="0">
                <a:solidFill>
                  <a:srgbClr val="000000"/>
                </a:solidFill>
                <a:latin typeface="Metropolis" panose="00000500000000000000" pitchFamily="50" charset="0"/>
              </a:rPr>
              <a:t>Dennis Pennington	Wheat Systems			269-832-0497		pennin34@msu.edu</a:t>
            </a:r>
          </a:p>
          <a:p>
            <a:pPr algn="l" defTabSz="819766">
              <a:lnSpc>
                <a:spcPct val="119000"/>
              </a:lnSpc>
              <a:spcAft>
                <a:spcPts val="175"/>
              </a:spcAft>
            </a:pPr>
            <a:r>
              <a:rPr lang="en-US" sz="1000" kern="1400" dirty="0">
                <a:solidFill>
                  <a:srgbClr val="000000"/>
                </a:solidFill>
                <a:latin typeface="Metropolis" panose="00000500000000000000" pitchFamily="50" charset="0"/>
              </a:rPr>
              <a:t>Emily Proctor		Tribal Governance		231-439-8927		proctor8@msu.edu</a:t>
            </a:r>
          </a:p>
          <a:p>
            <a:pPr algn="l" defTabSz="819766">
              <a:lnSpc>
                <a:spcPct val="119000"/>
              </a:lnSpc>
              <a:spcAft>
                <a:spcPts val="175"/>
              </a:spcAft>
            </a:pPr>
            <a:r>
              <a:rPr lang="en-US" sz="1000" kern="1400" dirty="0">
                <a:solidFill>
                  <a:srgbClr val="000000"/>
                </a:solidFill>
                <a:latin typeface="Metropolis" panose="00000500000000000000" pitchFamily="50" charset="0"/>
              </a:rPr>
              <a:t>Bethany </a:t>
            </a:r>
            <a:r>
              <a:rPr lang="en-US" sz="1000" kern="1400" dirty="0" err="1">
                <a:solidFill>
                  <a:srgbClr val="000000"/>
                </a:solidFill>
                <a:latin typeface="Metropolis" panose="00000500000000000000" pitchFamily="50" charset="0"/>
              </a:rPr>
              <a:t>Prykucki</a:t>
            </a:r>
            <a:r>
              <a:rPr lang="en-US" sz="1000" kern="1400" dirty="0">
                <a:solidFill>
                  <a:srgbClr val="000000"/>
                </a:solidFill>
                <a:latin typeface="Metropolis" panose="00000500000000000000" pitchFamily="50" charset="0"/>
              </a:rPr>
              <a:t>	Leadership &amp; Community Engagement	231-258-3320		prykucki@msu.edu</a:t>
            </a:r>
          </a:p>
          <a:p>
            <a:pPr algn="l" defTabSz="819766">
              <a:lnSpc>
                <a:spcPct val="119000"/>
              </a:lnSpc>
              <a:spcAft>
                <a:spcPts val="175"/>
              </a:spcAft>
            </a:pPr>
            <a:r>
              <a:rPr lang="en-US" sz="1000" kern="1400" dirty="0">
                <a:solidFill>
                  <a:srgbClr val="000000"/>
                </a:solidFill>
                <a:latin typeface="Metropolis" panose="00000500000000000000" pitchFamily="50" charset="0"/>
              </a:rPr>
              <a:t>Remington Rice		Health &amp; Farm Stress Educator		231-882-0025		riceremi@msu.edu</a:t>
            </a:r>
          </a:p>
          <a:p>
            <a:pPr algn="l" defTabSz="819766">
              <a:lnSpc>
                <a:spcPct val="119000"/>
              </a:lnSpc>
              <a:spcAft>
                <a:spcPts val="175"/>
              </a:spcAft>
            </a:pPr>
            <a:r>
              <a:rPr lang="en-US" sz="1000" kern="1400" dirty="0">
                <a:solidFill>
                  <a:srgbClr val="000000"/>
                </a:solidFill>
                <a:latin typeface="Metropolis" panose="00000500000000000000" pitchFamily="50" charset="0"/>
              </a:rPr>
              <a:t>Nikki Rothwell		Commercial Fruit		231-946-1510		rothwell3@msu.edu</a:t>
            </a:r>
          </a:p>
          <a:p>
            <a:pPr algn="l" defTabSz="819766">
              <a:lnSpc>
                <a:spcPct val="119000"/>
              </a:lnSpc>
              <a:spcAft>
                <a:spcPts val="175"/>
              </a:spcAft>
            </a:pPr>
            <a:r>
              <a:rPr lang="en-US" sz="1000" kern="1400" dirty="0">
                <a:solidFill>
                  <a:srgbClr val="000000"/>
                </a:solidFill>
                <a:latin typeface="Metropolis" panose="00000500000000000000" pitchFamily="50" charset="0"/>
              </a:rPr>
              <a:t>J Robert Sirrine		Community Food Systems/Hops	231-256-9888		sirrine@msu.edu</a:t>
            </a:r>
          </a:p>
          <a:p>
            <a:pPr algn="l" defTabSz="819766">
              <a:lnSpc>
                <a:spcPct val="119000"/>
              </a:lnSpc>
              <a:spcAft>
                <a:spcPts val="175"/>
              </a:spcAft>
            </a:pPr>
            <a:r>
              <a:rPr lang="en-US" sz="1000" kern="1400" dirty="0">
                <a:solidFill>
                  <a:srgbClr val="000000"/>
                </a:solidFill>
                <a:latin typeface="Metropolis" panose="00000500000000000000" pitchFamily="50" charset="0"/>
              </a:rPr>
              <a:t>Nate Walton		Home Horticulture/Master Gardener	231-256-9888		waltonn2@msu.edu</a:t>
            </a:r>
          </a:p>
          <a:p>
            <a:pPr algn="l" defTabSz="819766">
              <a:lnSpc>
                <a:spcPct val="119000"/>
              </a:lnSpc>
              <a:spcAft>
                <a:spcPts val="175"/>
              </a:spcAft>
            </a:pPr>
            <a:r>
              <a:rPr lang="en-US" sz="1000" kern="1400" dirty="0">
                <a:solidFill>
                  <a:srgbClr val="000000"/>
                </a:solidFill>
                <a:latin typeface="Metropolis" panose="00000500000000000000" pitchFamily="50" charset="0"/>
              </a:rPr>
              <a:t>Benjamin Werling	Vegetable Crop Production		231-873-2129		werlingb@msu.edu</a:t>
            </a:r>
          </a:p>
          <a:p>
            <a:pPr algn="l" defTabSz="819766">
              <a:lnSpc>
                <a:spcPct val="119000"/>
              </a:lnSpc>
              <a:spcAft>
                <a:spcPts val="175"/>
              </a:spcAft>
            </a:pPr>
            <a:r>
              <a:rPr lang="en-US" sz="1000" kern="1400" dirty="0">
                <a:solidFill>
                  <a:srgbClr val="000000"/>
                </a:solidFill>
                <a:latin typeface="Metropolis" panose="00000500000000000000" pitchFamily="50" charset="0"/>
              </a:rPr>
              <a:t>Wendy Wieland	Product Center Innovation Counselling	231-348-1770		wieland5@msu.edu</a:t>
            </a:r>
          </a:p>
          <a:p>
            <a:pPr algn="l" defTabSz="819766">
              <a:lnSpc>
                <a:spcPct val="119000"/>
              </a:lnSpc>
              <a:spcAft>
                <a:spcPts val="175"/>
              </a:spcAft>
            </a:pPr>
            <a:r>
              <a:rPr lang="en-US" sz="1000" kern="1400" dirty="0">
                <a:solidFill>
                  <a:srgbClr val="000000"/>
                </a:solidFill>
                <a:latin typeface="Metropolis" panose="00000500000000000000" pitchFamily="50" charset="0"/>
              </a:rPr>
              <a:t>Samantha Wolfe	Agriculture &amp; Occupational Health	231-882-0025		wolfesa4@msu.edu</a:t>
            </a:r>
          </a:p>
          <a:p>
            <a:pPr algn="l" defTabSz="819766">
              <a:lnSpc>
                <a:spcPct val="119000"/>
              </a:lnSpc>
              <a:spcAft>
                <a:spcPts val="175"/>
              </a:spcAft>
            </a:pPr>
            <a:r>
              <a:rPr lang="en-US" sz="1000" kern="1400" dirty="0">
                <a:solidFill>
                  <a:srgbClr val="000000"/>
                </a:solidFill>
                <a:latin typeface="Metropolis" panose="00000500000000000000" pitchFamily="50" charset="0"/>
              </a:rPr>
              <a:t>Casey Zangaro		Swine			989-872-5292		zangaroc@msu.edu</a:t>
            </a:r>
          </a:p>
          <a:p>
            <a:pPr algn="l" defTabSz="819766">
              <a:lnSpc>
                <a:spcPct val="119000"/>
              </a:lnSpc>
              <a:spcAft>
                <a:spcPts val="319"/>
              </a:spcAft>
            </a:pPr>
            <a:endParaRPr lang="en-US" sz="1169" kern="1400" dirty="0">
              <a:solidFill>
                <a:srgbClr val="000000"/>
              </a:solidFill>
              <a:latin typeface="Metropolis" panose="00000500000000000000" pitchFamily="50" charset="0"/>
            </a:endParaRPr>
          </a:p>
          <a:p>
            <a:pPr marL="13495">
              <a:spcBef>
                <a:spcPts val="106"/>
              </a:spcBef>
            </a:pPr>
            <a:endParaRPr dirty="0">
              <a:solidFill>
                <a:srgbClr val="000000"/>
              </a:solidFill>
              <a:latin typeface="Metropolis" panose="00000500000000000000" pitchFamily="50" charset="0"/>
              <a:cs typeface="Gotham Bold"/>
            </a:endParaRPr>
          </a:p>
        </p:txBody>
      </p:sp>
      <p:sp>
        <p:nvSpPr>
          <p:cNvPr id="25" name="TextBox 24">
            <a:extLst>
              <a:ext uri="{FF2B5EF4-FFF2-40B4-BE49-F238E27FC236}">
                <a16:creationId xmlns:a16="http://schemas.microsoft.com/office/drawing/2014/main" id="{859E83BC-60BB-6FFA-1265-096A9F3FFFC6}"/>
              </a:ext>
            </a:extLst>
          </p:cNvPr>
          <p:cNvSpPr txBox="1"/>
          <p:nvPr/>
        </p:nvSpPr>
        <p:spPr>
          <a:xfrm>
            <a:off x="0" y="100012"/>
            <a:ext cx="6248400" cy="323165"/>
          </a:xfrm>
          <a:prstGeom prst="rect">
            <a:avLst/>
          </a:prstGeom>
          <a:noFill/>
        </p:spPr>
        <p:txBody>
          <a:bodyPr wrap="square">
            <a:spAutoFit/>
          </a:bodyPr>
          <a:lstStyle/>
          <a:p>
            <a:pPr marL="13495">
              <a:spcBef>
                <a:spcPts val="106"/>
              </a:spcBef>
            </a:pPr>
            <a:r>
              <a:rPr lang="en-US" sz="1500" b="1" dirty="0">
                <a:solidFill>
                  <a:schemeClr val="bg1"/>
                </a:solidFill>
                <a:latin typeface="Metropolis" panose="00000500000000000000" pitchFamily="50" charset="0"/>
                <a:cs typeface="Gotham Bold"/>
              </a:rPr>
              <a:t>STAFF HOUSED IN MANISTEE COUNTY</a:t>
            </a:r>
          </a:p>
        </p:txBody>
      </p:sp>
      <p:sp>
        <p:nvSpPr>
          <p:cNvPr id="27" name="object 2">
            <a:extLst>
              <a:ext uri="{FF2B5EF4-FFF2-40B4-BE49-F238E27FC236}">
                <a16:creationId xmlns:a16="http://schemas.microsoft.com/office/drawing/2014/main" id="{CD33A783-1DEB-9DF6-2D3B-A1FD00675353}"/>
              </a:ext>
            </a:extLst>
          </p:cNvPr>
          <p:cNvSpPr/>
          <p:nvPr/>
        </p:nvSpPr>
        <p:spPr>
          <a:xfrm>
            <a:off x="0" y="2309130"/>
            <a:ext cx="7772400" cy="323165"/>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dirty="0">
              <a:solidFill>
                <a:srgbClr val="7BBD00"/>
              </a:solidFill>
            </a:endParaRPr>
          </a:p>
        </p:txBody>
      </p:sp>
      <p:sp>
        <p:nvSpPr>
          <p:cNvPr id="28" name="TextBox 27">
            <a:extLst>
              <a:ext uri="{FF2B5EF4-FFF2-40B4-BE49-F238E27FC236}">
                <a16:creationId xmlns:a16="http://schemas.microsoft.com/office/drawing/2014/main" id="{BF871D2F-E739-D08A-8F4C-57FE92F38838}"/>
              </a:ext>
            </a:extLst>
          </p:cNvPr>
          <p:cNvSpPr txBox="1"/>
          <p:nvPr/>
        </p:nvSpPr>
        <p:spPr>
          <a:xfrm>
            <a:off x="-35258" y="2309130"/>
            <a:ext cx="6248400" cy="323165"/>
          </a:xfrm>
          <a:prstGeom prst="rect">
            <a:avLst/>
          </a:prstGeom>
          <a:noFill/>
        </p:spPr>
        <p:txBody>
          <a:bodyPr wrap="square">
            <a:spAutoFit/>
          </a:bodyPr>
          <a:lstStyle/>
          <a:p>
            <a:pPr marL="13495">
              <a:spcBef>
                <a:spcPts val="106"/>
              </a:spcBef>
            </a:pPr>
            <a:r>
              <a:rPr lang="en-US" sz="1500" b="1" dirty="0">
                <a:solidFill>
                  <a:schemeClr val="bg1"/>
                </a:solidFill>
                <a:latin typeface="Metropolis" panose="00000500000000000000" pitchFamily="50" charset="0"/>
                <a:cs typeface="Gotham Bold"/>
              </a:rPr>
              <a:t>MSU EXTENSION STAFF SERVING MANISTEE COUNTY</a:t>
            </a:r>
          </a:p>
        </p:txBody>
      </p:sp>
      <p:pic>
        <p:nvPicPr>
          <p:cNvPr id="2" name="Picture 1">
            <a:extLst>
              <a:ext uri="{FF2B5EF4-FFF2-40B4-BE49-F238E27FC236}">
                <a16:creationId xmlns:a16="http://schemas.microsoft.com/office/drawing/2014/main" id="{FA0B7358-6300-3366-5FD0-46124E65540B}"/>
              </a:ext>
            </a:extLst>
          </p:cNvPr>
          <p:cNvPicPr>
            <a:picLocks noChangeAspect="1"/>
          </p:cNvPicPr>
          <p:nvPr/>
        </p:nvPicPr>
        <p:blipFill>
          <a:blip r:embed="rId2"/>
          <a:stretch>
            <a:fillRect/>
          </a:stretch>
        </p:blipFill>
        <p:spPr>
          <a:xfrm>
            <a:off x="0" y="9735312"/>
            <a:ext cx="7772400" cy="323088"/>
          </a:xfrm>
          <a:prstGeom prst="rect">
            <a:avLst/>
          </a:prstGeom>
        </p:spPr>
      </p:pic>
      <p:pic>
        <p:nvPicPr>
          <p:cNvPr id="4" name="Picture 3">
            <a:extLst>
              <a:ext uri="{FF2B5EF4-FFF2-40B4-BE49-F238E27FC236}">
                <a16:creationId xmlns:a16="http://schemas.microsoft.com/office/drawing/2014/main" id="{60E66559-AE2E-3E20-7434-6094453CBFE1}"/>
              </a:ext>
            </a:extLst>
          </p:cNvPr>
          <p:cNvPicPr>
            <a:picLocks noChangeAspect="1"/>
          </p:cNvPicPr>
          <p:nvPr/>
        </p:nvPicPr>
        <p:blipFill>
          <a:blip r:embed="rId3"/>
          <a:stretch>
            <a:fillRect/>
          </a:stretch>
        </p:blipFill>
        <p:spPr>
          <a:xfrm>
            <a:off x="161924" y="9775492"/>
            <a:ext cx="877900" cy="182896"/>
          </a:xfrm>
          <a:prstGeom prst="rect">
            <a:avLst/>
          </a:prstGeom>
        </p:spPr>
      </p:pic>
      <p:pic>
        <p:nvPicPr>
          <p:cNvPr id="5" name="Picture 4">
            <a:extLst>
              <a:ext uri="{FF2B5EF4-FFF2-40B4-BE49-F238E27FC236}">
                <a16:creationId xmlns:a16="http://schemas.microsoft.com/office/drawing/2014/main" id="{91125E21-B98B-B9E3-8AF6-39D46E93E92F}"/>
              </a:ext>
            </a:extLst>
          </p:cNvPr>
          <p:cNvPicPr>
            <a:picLocks noChangeAspect="1"/>
          </p:cNvPicPr>
          <p:nvPr/>
        </p:nvPicPr>
        <p:blipFill>
          <a:blip r:embed="rId4"/>
          <a:stretch>
            <a:fillRect/>
          </a:stretch>
        </p:blipFill>
        <p:spPr>
          <a:xfrm>
            <a:off x="1039824" y="9775492"/>
            <a:ext cx="688908" cy="2072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33400"/>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sp>
        <p:nvSpPr>
          <p:cNvPr id="3" name="object 3"/>
          <p:cNvSpPr txBox="1"/>
          <p:nvPr/>
        </p:nvSpPr>
        <p:spPr>
          <a:xfrm>
            <a:off x="207844" y="4999262"/>
            <a:ext cx="7367504" cy="4388092"/>
          </a:xfrm>
          <a:prstGeom prst="rect">
            <a:avLst/>
          </a:prstGeom>
        </p:spPr>
        <p:txBody>
          <a:bodyPr vert="horz" wrap="square" lIns="0" tIns="13494" rIns="0" bIns="0" numCol="3" spcCol="182880" rtlCol="0" anchor="t">
            <a:noAutofit/>
          </a:bodyPr>
          <a:lstStyle/>
          <a:p>
            <a:pPr marL="13335">
              <a:spcBef>
                <a:spcPts val="106"/>
              </a:spcBef>
              <a:spcAft>
                <a:spcPts val="300"/>
              </a:spcAft>
            </a:pPr>
            <a:r>
              <a:rPr lang="en-US" sz="1400" dirty="0">
                <a:solidFill>
                  <a:srgbClr val="18453B"/>
                </a:solidFill>
                <a:latin typeface="Metropolis Medium" panose="00000600000000000000" pitchFamily="50" charset="0"/>
                <a:cs typeface="Gotham Bold"/>
              </a:rPr>
              <a:t>NWMHRC BUS TOUR</a:t>
            </a:r>
            <a:endParaRPr lang="en-US"/>
          </a:p>
          <a:p>
            <a:pPr algn="just">
              <a:spcAft>
                <a:spcPts val="600"/>
              </a:spcAft>
            </a:pPr>
            <a:r>
              <a:rPr lang="en-US" sz="1050" dirty="0">
                <a:solidFill>
                  <a:schemeClr val="tx1"/>
                </a:solidFill>
                <a:latin typeface="Metropolis" panose="00000500000000000000" pitchFamily="50" charset="0"/>
                <a:cs typeface="Gotham Book"/>
              </a:rPr>
              <a:t>The Northwest Michigan Horticultural Research Center (NWMHRC) was proud to be a stop on the inaugural Michigan State University Spartan Bus Tour on October 22, 2024. The tour was hosted by MSU President Kevin </a:t>
            </a:r>
            <a:r>
              <a:rPr lang="en-US" sz="1050" dirty="0" err="1">
                <a:solidFill>
                  <a:schemeClr val="tx1"/>
                </a:solidFill>
                <a:latin typeface="Metropolis" panose="00000500000000000000" pitchFamily="50" charset="0"/>
                <a:cs typeface="Gotham Book"/>
              </a:rPr>
              <a:t>Guskiewicz</a:t>
            </a:r>
            <a:r>
              <a:rPr lang="en-US" sz="1050" dirty="0">
                <a:solidFill>
                  <a:schemeClr val="tx1"/>
                </a:solidFill>
                <a:latin typeface="Metropolis" panose="00000500000000000000" pitchFamily="50" charset="0"/>
                <a:cs typeface="Gotham Book"/>
              </a:rPr>
              <a:t>, a neuroscientist and concussion research leader who joined MSU in March 2024. He came to us from the University of North Carolina, and in keeping with a tradition he started there, he hosted a bus trip through a slice of Michigan for 60 MSU faculty and staff.</a:t>
            </a:r>
          </a:p>
          <a:p>
            <a:pPr algn="just">
              <a:spcAft>
                <a:spcPts val="600"/>
              </a:spcAft>
            </a:pPr>
            <a:r>
              <a:rPr lang="en-US" sz="1050" dirty="0">
                <a:solidFill>
                  <a:schemeClr val="tx1"/>
                </a:solidFill>
                <a:latin typeface="Metropolis" panose="00000500000000000000" pitchFamily="50" charset="0"/>
                <a:cs typeface="Gotham Book"/>
              </a:rPr>
              <a:t>NWMHRC was honored to be selected as a stop to share the latest in tree fruit research with the group.</a:t>
            </a:r>
          </a:p>
          <a:p>
            <a:pPr algn="just">
              <a:spcAft>
                <a:spcPts val="600"/>
              </a:spcAft>
            </a:pPr>
            <a:r>
              <a:rPr lang="en-US" sz="1050" dirty="0">
                <a:solidFill>
                  <a:schemeClr val="tx1"/>
                </a:solidFill>
                <a:latin typeface="Metropolis" panose="00000500000000000000" pitchFamily="50" charset="0"/>
                <a:cs typeface="Gotham Book"/>
              </a:rPr>
              <a:t>Heather Leach led a lab tour and shared updates on the entomology research she is conducting in NW Michigan. Erin Lauwers, IPM Educator, led a wagon tour and explained various research trials that are going on in the field. Board members Mark </a:t>
            </a:r>
            <a:r>
              <a:rPr lang="en-US" sz="1050" dirty="0" err="1">
                <a:solidFill>
                  <a:schemeClr val="tx1"/>
                </a:solidFill>
                <a:latin typeface="Metropolis" panose="00000500000000000000" pitchFamily="50" charset="0"/>
                <a:cs typeface="Gotham Book"/>
              </a:rPr>
              <a:t>Miezio</a:t>
            </a:r>
            <a:r>
              <a:rPr lang="en-US" sz="1050" dirty="0">
                <a:solidFill>
                  <a:schemeClr val="tx1"/>
                </a:solidFill>
                <a:latin typeface="Metropolis" panose="00000500000000000000" pitchFamily="50" charset="0"/>
                <a:cs typeface="Gotham Book"/>
              </a:rPr>
              <a:t> and Bruce Veliquette offered valuable insights into the complexities of cherry production, helping connect visitors, many new to agriculture, with the region’s unique challenges. Both of our board members did a terrific job, and their messages were engaging, insightful, and delivered from the heart. Their information really resonated with the group, and there was a plethora of interesting and engaging questions from the audience.</a:t>
            </a:r>
          </a:p>
          <a:p>
            <a:pPr algn="just">
              <a:spcBef>
                <a:spcPts val="106"/>
              </a:spcBef>
            </a:pPr>
            <a:r>
              <a:rPr lang="en-US" sz="1050" dirty="0">
                <a:solidFill>
                  <a:schemeClr val="tx1"/>
                </a:solidFill>
                <a:latin typeface="Metropolis"/>
                <a:cs typeface="Gotham Book"/>
              </a:rPr>
              <a:t>Thanks to everyone who contributed to making our bus tour stop a success! It was a fantastic opportunity to share the impactful work happening in Northwest Michigan with the broader MSU community.</a:t>
            </a:r>
          </a:p>
          <a:p>
            <a:pPr>
              <a:spcBef>
                <a:spcPts val="106"/>
              </a:spcBef>
            </a:pPr>
            <a:endParaRPr lang="en-US" sz="1050" dirty="0">
              <a:solidFill>
                <a:schemeClr val="tx1"/>
              </a:solidFill>
              <a:latin typeface="Metropolis" panose="00000500000000000000" pitchFamily="50" charset="0"/>
              <a:cs typeface="Gotham Book"/>
            </a:endParaRPr>
          </a:p>
          <a:p>
            <a:pPr>
              <a:spcAft>
                <a:spcPts val="600"/>
              </a:spcAft>
            </a:pPr>
            <a:r>
              <a:rPr lang="en-US" sz="1400" dirty="0">
                <a:solidFill>
                  <a:srgbClr val="18453B"/>
                </a:solidFill>
                <a:latin typeface="Metropolis Medium" panose="00000600000000000000" pitchFamily="50" charset="0"/>
                <a:cs typeface="Gotham Bold"/>
              </a:rPr>
              <a:t>INTEGRATED PEST MANAGEMENT UPDATES</a:t>
            </a:r>
          </a:p>
          <a:p>
            <a:pPr algn="just">
              <a:spcAft>
                <a:spcPts val="600"/>
              </a:spcAft>
            </a:pPr>
            <a:r>
              <a:rPr lang="en-US" sz="1050" dirty="0">
                <a:solidFill>
                  <a:schemeClr val="tx1"/>
                </a:solidFill>
                <a:latin typeface="Metropolis" panose="00000500000000000000" pitchFamily="50" charset="0"/>
                <a:cs typeface="Gotham Bold"/>
              </a:rPr>
              <a:t>These updates feature timely discussions of pest challenges and management options dictated by weather and pest biology. Attendees are encouraged to bring examples of pests and damage found on the farm for identification and discussion. Additionally, we host invited speakers from local organizations and Michigan State University. Updates were held bi-weekly in Grand Traverse, Antrim and Benzie Counties. A virtual option was also available during Wednesday meetings.</a:t>
            </a:r>
          </a:p>
          <a:p>
            <a:pPr>
              <a:spcAft>
                <a:spcPts val="600"/>
              </a:spcAft>
            </a:pPr>
            <a:endParaRPr lang="en-US" sz="1489" dirty="0">
              <a:solidFill>
                <a:srgbClr val="18453B"/>
              </a:solidFill>
              <a:latin typeface="Metropolis" panose="00000500000000000000" pitchFamily="50" charset="0"/>
              <a:cs typeface="Gotham Book"/>
            </a:endParaRPr>
          </a:p>
        </p:txBody>
      </p:sp>
      <p:grpSp>
        <p:nvGrpSpPr>
          <p:cNvPr id="4" name="object 4"/>
          <p:cNvGrpSpPr/>
          <p:nvPr/>
        </p:nvGrpSpPr>
        <p:grpSpPr>
          <a:xfrm>
            <a:off x="0" y="9451181"/>
            <a:ext cx="7772400" cy="607219"/>
            <a:chOff x="0" y="8572500"/>
            <a:chExt cx="7315200" cy="571500"/>
          </a:xfrm>
          <a:solidFill>
            <a:srgbClr val="18453B"/>
          </a:solidFill>
        </p:grpSpPr>
        <p:sp>
          <p:nvSpPr>
            <p:cNvPr id="5" name="object 5"/>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grpFill/>
          </p:spPr>
          <p:txBody>
            <a:bodyPr wrap="square" lIns="0" tIns="0" rIns="0" bIns="0" rtlCol="0"/>
            <a:lstStyle/>
            <a:p>
              <a:endParaRPr/>
            </a:p>
          </p:txBody>
        </p:sp>
        <p:pic>
          <p:nvPicPr>
            <p:cNvPr id="6" name="object 6"/>
            <p:cNvPicPr/>
            <p:nvPr/>
          </p:nvPicPr>
          <p:blipFill>
            <a:blip r:embed="rId2" cstate="print"/>
            <a:stretch>
              <a:fillRect/>
            </a:stretch>
          </p:blipFill>
          <p:spPr>
            <a:xfrm>
              <a:off x="454685" y="8774692"/>
              <a:ext cx="825157" cy="175760"/>
            </a:xfrm>
            <a:prstGeom prst="rect">
              <a:avLst/>
            </a:prstGeom>
            <a:grpFill/>
          </p:spPr>
        </p:pic>
        <p:sp>
          <p:nvSpPr>
            <p:cNvPr id="7" name="object 7"/>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grpFill/>
          </p:spPr>
          <p:txBody>
            <a:bodyPr wrap="square" lIns="0" tIns="0" rIns="0" bIns="0" rtlCol="0"/>
            <a:lstStyle/>
            <a:p>
              <a:endParaRPr/>
            </a:p>
          </p:txBody>
        </p:sp>
      </p:grpSp>
      <p:sp>
        <p:nvSpPr>
          <p:cNvPr id="14" name="object 14"/>
          <p:cNvSpPr txBox="1"/>
          <p:nvPr/>
        </p:nvSpPr>
        <p:spPr>
          <a:xfrm>
            <a:off x="4419600" y="621483"/>
            <a:ext cx="315574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AGRICULTURE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CC5F88CD-6047-E05B-A3B9-B0A7A7057CFF}"/>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2</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2F094B1D-1C57-B38E-4E52-2730B15E487D}"/>
              </a:ext>
            </a:extLst>
          </p:cNvPr>
          <p:cNvSpPr txBox="1"/>
          <p:nvPr/>
        </p:nvSpPr>
        <p:spPr>
          <a:xfrm>
            <a:off x="0" y="167677"/>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SUPPORTING AGRICULTURE AND AGRIBUSINESS</a:t>
            </a:r>
          </a:p>
        </p:txBody>
      </p:sp>
      <p:pic>
        <p:nvPicPr>
          <p:cNvPr id="13" name="Picture 12">
            <a:extLst>
              <a:ext uri="{FF2B5EF4-FFF2-40B4-BE49-F238E27FC236}">
                <a16:creationId xmlns:a16="http://schemas.microsoft.com/office/drawing/2014/main" id="{22207FEF-0FA4-96AA-2BED-B17012E5657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707141"/>
            <a:ext cx="3491029" cy="1959363"/>
          </a:xfrm>
          <a:prstGeom prst="rect">
            <a:avLst/>
          </a:prstGeom>
          <a:ln w="19050">
            <a:noFill/>
          </a:ln>
        </p:spPr>
      </p:pic>
      <p:pic>
        <p:nvPicPr>
          <p:cNvPr id="1026" name="Picture 2">
            <a:extLst>
              <a:ext uri="{FF2B5EF4-FFF2-40B4-BE49-F238E27FC236}">
                <a16:creationId xmlns:a16="http://schemas.microsoft.com/office/drawing/2014/main" id="{4AF2E8B5-181F-F422-A094-1D0A53E1C32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b="-146"/>
          <a:stretch>
            <a:fillRect/>
          </a:stretch>
        </p:blipFill>
        <p:spPr bwMode="auto">
          <a:xfrm>
            <a:off x="3692750" y="986861"/>
            <a:ext cx="3915182" cy="1959363"/>
          </a:xfrm>
          <a:prstGeom prst="rect">
            <a:avLst/>
          </a:prstGeom>
          <a:noFill/>
          <a:ln w="28575"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id="{9B9F53C7-6B74-6EEA-0633-343E295423B7}"/>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4064272" y="2439454"/>
            <a:ext cx="3708128" cy="2425060"/>
          </a:xfrm>
          <a:prstGeom prst="rect">
            <a:avLst/>
          </a:prstGeom>
          <a:blipFill dpi="0" rotWithShape="1">
            <a:blip r:embed="rId6">
              <a:alphaModFix amt="91000"/>
              <a:extLst>
                <a:ext uri="{28A0092B-C50C-407E-A947-70E740481C1C}">
                  <a14:useLocalDpi xmlns:a14="http://schemas.microsoft.com/office/drawing/2010/main"/>
                </a:ext>
              </a:extLst>
            </a:blip>
            <a:srcRect/>
            <a:stretch>
              <a:fillRect/>
            </a:stretch>
          </a:blipFill>
          <a:ln w="28575">
            <a:noFill/>
          </a:ln>
        </p:spPr>
      </p:pic>
      <p:pic>
        <p:nvPicPr>
          <p:cNvPr id="11" name="Picture 10">
            <a:extLst>
              <a:ext uri="{FF2B5EF4-FFF2-40B4-BE49-F238E27FC236}">
                <a16:creationId xmlns:a16="http://schemas.microsoft.com/office/drawing/2014/main" id="{84B569C4-01F7-A240-37D0-62523CC428B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8450" y="6949948"/>
            <a:ext cx="2376898" cy="2284531"/>
          </a:xfrm>
          <a:prstGeom prst="rect">
            <a:avLst/>
          </a:prstGeom>
          <a:ln w="28575">
            <a:solidFill>
              <a:schemeClr val="bg1"/>
            </a:solidFill>
          </a:ln>
        </p:spPr>
      </p:pic>
      <p:pic>
        <p:nvPicPr>
          <p:cNvPr id="12" name="Picture 11">
            <a:extLst>
              <a:ext uri="{FF2B5EF4-FFF2-40B4-BE49-F238E27FC236}">
                <a16:creationId xmlns:a16="http://schemas.microsoft.com/office/drawing/2014/main" id="{FB1245FB-CA06-E890-ED75-23871DDA8D3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97052" y="2553446"/>
            <a:ext cx="3605809" cy="2311068"/>
          </a:xfrm>
          <a:prstGeom prst="rect">
            <a:avLst/>
          </a:prstGeom>
          <a:ln w="28575">
            <a:noFill/>
          </a:ln>
        </p:spPr>
      </p:pic>
      <p:sp>
        <p:nvSpPr>
          <p:cNvPr id="27" name="object 2">
            <a:extLst>
              <a:ext uri="{FF2B5EF4-FFF2-40B4-BE49-F238E27FC236}">
                <a16:creationId xmlns:a16="http://schemas.microsoft.com/office/drawing/2014/main" id="{2730ABD2-F25A-4EE4-8B63-D02301922CEE}"/>
              </a:ext>
            </a:extLst>
          </p:cNvPr>
          <p:cNvSpPr/>
          <p:nvPr/>
        </p:nvSpPr>
        <p:spPr>
          <a:xfrm>
            <a:off x="2955218" y="4244746"/>
            <a:ext cx="4817182" cy="520458"/>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DADFDE">
              <a:alpha val="93000"/>
            </a:srgbClr>
          </a:solidFill>
        </p:spPr>
        <p:txBody>
          <a:bodyPr wrap="square" lIns="0" tIns="0" rIns="0" bIns="0" rtlCol="0"/>
          <a:lstStyle/>
          <a:p>
            <a:endParaRPr>
              <a:solidFill>
                <a:srgbClr val="7BBD00"/>
              </a:solidFill>
            </a:endParaRPr>
          </a:p>
        </p:txBody>
      </p:sp>
      <p:pic>
        <p:nvPicPr>
          <p:cNvPr id="28" name="Picture 27" descr="A black background with green text&#10;&#10;AI-generated content may be incorrect.">
            <a:extLst>
              <a:ext uri="{FF2B5EF4-FFF2-40B4-BE49-F238E27FC236}">
                <a16:creationId xmlns:a16="http://schemas.microsoft.com/office/drawing/2014/main" id="{2D33A971-2FA6-6FF4-7520-CB8A8DB50F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1370" y="4269576"/>
            <a:ext cx="2353978" cy="473345"/>
          </a:xfrm>
          <a:prstGeom prst="rect">
            <a:avLst/>
          </a:prstGeom>
        </p:spPr>
      </p:pic>
      <p:sp>
        <p:nvSpPr>
          <p:cNvPr id="8" name="object 7">
            <a:extLst>
              <a:ext uri="{FF2B5EF4-FFF2-40B4-BE49-F238E27FC236}">
                <a16:creationId xmlns:a16="http://schemas.microsoft.com/office/drawing/2014/main" id="{119074F8-8188-37BF-054C-4796541A038A}"/>
              </a:ext>
            </a:extLst>
          </p:cNvPr>
          <p:cNvSpPr/>
          <p:nvPr/>
        </p:nvSpPr>
        <p:spPr>
          <a:xfrm>
            <a:off x="1424629" y="9666009"/>
            <a:ext cx="692229" cy="211177"/>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3A57-9E6B-8FAE-A8D9-170F4E0DF58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A71857F-3DC1-E0D5-FCD0-840856D4C046}"/>
              </a:ext>
            </a:extLst>
          </p:cNvPr>
          <p:cNvSpPr/>
          <p:nvPr/>
        </p:nvSpPr>
        <p:spPr>
          <a:xfrm>
            <a:off x="0" y="533400"/>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grpSp>
        <p:nvGrpSpPr>
          <p:cNvPr id="4" name="object 4">
            <a:extLst>
              <a:ext uri="{FF2B5EF4-FFF2-40B4-BE49-F238E27FC236}">
                <a16:creationId xmlns:a16="http://schemas.microsoft.com/office/drawing/2014/main" id="{DB37449D-4BC5-FE11-A8D9-BF9529029FC2}"/>
              </a:ext>
            </a:extLst>
          </p:cNvPr>
          <p:cNvGrpSpPr/>
          <p:nvPr/>
        </p:nvGrpSpPr>
        <p:grpSpPr>
          <a:xfrm>
            <a:off x="0" y="9451181"/>
            <a:ext cx="7772400" cy="607219"/>
            <a:chOff x="0" y="8572500"/>
            <a:chExt cx="7315200" cy="571500"/>
          </a:xfrm>
          <a:solidFill>
            <a:srgbClr val="18453B"/>
          </a:solidFill>
        </p:grpSpPr>
        <p:sp>
          <p:nvSpPr>
            <p:cNvPr id="5" name="object 5">
              <a:extLst>
                <a:ext uri="{FF2B5EF4-FFF2-40B4-BE49-F238E27FC236}">
                  <a16:creationId xmlns:a16="http://schemas.microsoft.com/office/drawing/2014/main" id="{ED68A815-78AD-C59E-82D5-9093470EB81A}"/>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grpFill/>
          </p:spPr>
          <p:txBody>
            <a:bodyPr wrap="square" lIns="0" tIns="0" rIns="0" bIns="0" rtlCol="0"/>
            <a:lstStyle/>
            <a:p>
              <a:endParaRPr/>
            </a:p>
          </p:txBody>
        </p:sp>
        <p:pic>
          <p:nvPicPr>
            <p:cNvPr id="6" name="object 6">
              <a:extLst>
                <a:ext uri="{FF2B5EF4-FFF2-40B4-BE49-F238E27FC236}">
                  <a16:creationId xmlns:a16="http://schemas.microsoft.com/office/drawing/2014/main" id="{234E0C75-D02C-CDC8-8C6C-97B931163179}"/>
                </a:ext>
              </a:extLst>
            </p:cNvPr>
            <p:cNvPicPr/>
            <p:nvPr/>
          </p:nvPicPr>
          <p:blipFill>
            <a:blip r:embed="rId3" cstate="print"/>
            <a:stretch>
              <a:fillRect/>
            </a:stretch>
          </p:blipFill>
          <p:spPr>
            <a:xfrm>
              <a:off x="454685" y="8774692"/>
              <a:ext cx="825157" cy="175760"/>
            </a:xfrm>
            <a:prstGeom prst="rect">
              <a:avLst/>
            </a:prstGeom>
            <a:grpFill/>
          </p:spPr>
        </p:pic>
        <p:sp>
          <p:nvSpPr>
            <p:cNvPr id="7" name="object 7">
              <a:extLst>
                <a:ext uri="{FF2B5EF4-FFF2-40B4-BE49-F238E27FC236}">
                  <a16:creationId xmlns:a16="http://schemas.microsoft.com/office/drawing/2014/main" id="{E1A9B30F-0EB9-7371-2545-C0BD99D4F3D6}"/>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grpFill/>
          </p:spPr>
          <p:txBody>
            <a:bodyPr wrap="square" lIns="0" tIns="0" rIns="0" bIns="0" rtlCol="0"/>
            <a:lstStyle/>
            <a:p>
              <a:endParaRPr/>
            </a:p>
          </p:txBody>
        </p:sp>
      </p:grpSp>
      <p:sp>
        <p:nvSpPr>
          <p:cNvPr id="14" name="object 14">
            <a:extLst>
              <a:ext uri="{FF2B5EF4-FFF2-40B4-BE49-F238E27FC236}">
                <a16:creationId xmlns:a16="http://schemas.microsoft.com/office/drawing/2014/main" id="{EDE78F76-EA83-71E7-A22B-94F193B80A5F}"/>
              </a:ext>
            </a:extLst>
          </p:cNvPr>
          <p:cNvSpPr txBox="1"/>
          <p:nvPr/>
        </p:nvSpPr>
        <p:spPr>
          <a:xfrm>
            <a:off x="4572000" y="614080"/>
            <a:ext cx="300334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AGRICULTURE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268D2263-0823-BD66-AF45-37FDAD431F5B}"/>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3</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6C096DE1-0A28-DC40-7DC5-957E81638105}"/>
              </a:ext>
            </a:extLst>
          </p:cNvPr>
          <p:cNvSpPr txBox="1"/>
          <p:nvPr/>
        </p:nvSpPr>
        <p:spPr>
          <a:xfrm>
            <a:off x="0" y="167677"/>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SUPPORTING AGRICULTURE AND AGRIBUSINESS</a:t>
            </a:r>
          </a:p>
        </p:txBody>
      </p:sp>
      <p:sp>
        <p:nvSpPr>
          <p:cNvPr id="11" name="TextBox 10">
            <a:extLst>
              <a:ext uri="{FF2B5EF4-FFF2-40B4-BE49-F238E27FC236}">
                <a16:creationId xmlns:a16="http://schemas.microsoft.com/office/drawing/2014/main" id="{DF0A10F9-5E97-9BD7-BBF8-F7CFF9DE601F}"/>
              </a:ext>
            </a:extLst>
          </p:cNvPr>
          <p:cNvSpPr txBox="1"/>
          <p:nvPr/>
        </p:nvSpPr>
        <p:spPr>
          <a:xfrm>
            <a:off x="139169" y="4705424"/>
            <a:ext cx="7494061" cy="4480560"/>
          </a:xfrm>
          <a:prstGeom prst="rect">
            <a:avLst/>
          </a:prstGeom>
          <a:noFill/>
        </p:spPr>
        <p:txBody>
          <a:bodyPr wrap="square" lIns="91440" tIns="45720" rIns="91440" bIns="45720" numCol="3" spcCol="182880" rtlCol="0" anchor="t">
            <a:spAutoFit/>
          </a:bodyPr>
          <a:lstStyle/>
          <a:p>
            <a:r>
              <a:rPr lang="en-US" sz="1400" dirty="0">
                <a:solidFill>
                  <a:srgbClr val="18453B"/>
                </a:solidFill>
                <a:latin typeface="Metropolis Medium" panose="00000600000000000000" pitchFamily="50" charset="0"/>
                <a:cs typeface="Gotham Bold"/>
              </a:rPr>
              <a:t>FARM BUSINESS</a:t>
            </a:r>
          </a:p>
          <a:p>
            <a:r>
              <a:rPr lang="en-US" sz="1400" dirty="0">
                <a:solidFill>
                  <a:srgbClr val="18453B"/>
                </a:solidFill>
                <a:latin typeface="Metropolis Medium" panose="00000600000000000000" pitchFamily="50" charset="0"/>
                <a:cs typeface="Gotham Bold"/>
              </a:rPr>
              <a:t>MANAGEMENT</a:t>
            </a:r>
          </a:p>
          <a:p>
            <a:pPr>
              <a:lnSpc>
                <a:spcPts val="800"/>
              </a:lnSpc>
            </a:pPr>
            <a:endParaRPr lang="en-US" sz="1050" b="1" dirty="0">
              <a:solidFill>
                <a:srgbClr val="18453B"/>
              </a:solidFill>
              <a:latin typeface="Metropolis" panose="00000500000000000000" pitchFamily="50" charset="0"/>
              <a:cs typeface="Gotham Bold"/>
            </a:endParaRPr>
          </a:p>
          <a:p>
            <a:pPr algn="just"/>
            <a:r>
              <a:rPr lang="en-US" sz="1050" dirty="0">
                <a:solidFill>
                  <a:schemeClr val="tx1"/>
                </a:solidFill>
                <a:latin typeface="Metropolis"/>
                <a:cs typeface="Gotham Bold"/>
              </a:rPr>
              <a:t>Farm Business Management Educator Chris Bardenhagen works with area farmers on succession planning, financial management, and cost of production budgeting – both at the individual level and across the broader industry. In 2024, Chris assisted nine area farms with </a:t>
            </a:r>
            <a:r>
              <a:rPr lang="en-US" sz="1050" dirty="0" err="1">
                <a:solidFill>
                  <a:schemeClr val="tx1"/>
                </a:solidFill>
                <a:latin typeface="Metropolis"/>
                <a:cs typeface="Gotham Bold"/>
              </a:rPr>
              <a:t>Telfarm</a:t>
            </a:r>
            <a:r>
              <a:rPr lang="en-US" sz="1050" dirty="0">
                <a:solidFill>
                  <a:schemeClr val="tx1"/>
                </a:solidFill>
                <a:latin typeface="Metropolis"/>
                <a:cs typeface="Gotham Bold"/>
              </a:rPr>
              <a:t> program outreach, helping to determine end-of-year tax strategies and annual balance sheet analysis. Farmers who participate in the program gain a greater understanding of their farm’s financial strengths and weaknesses, and how they can improve upon their financial standing.</a:t>
            </a:r>
          </a:p>
          <a:p>
            <a:pPr algn="just">
              <a:lnSpc>
                <a:spcPts val="8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a:cs typeface="Gotham Bold"/>
              </a:rPr>
              <a:t>These farms represent about $5 million in sales in 2024. Despite a challenging year for many farms, year-end tax estimate meetings provided farmers with the opportunity to save nearly $54,000. Strategizing on year-end taxes goes beyond saving money – it can also support investments and upgrades in equipment and infrastructure, boosting the farm’s long-term resilience.</a:t>
            </a:r>
          </a:p>
          <a:p>
            <a:pPr algn="just">
              <a:lnSpc>
                <a:spcPts val="8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a:cs typeface="Gotham Bold"/>
              </a:rPr>
              <a:t>Succession planning was another key focus this year. Chris worked closely with more than 10 families as they navigated important decisions about transferring their farms – a topic that continues to gain interest among producers. He also helped organize a well-attended seminar in partnership with Grand Traverse Regional Land Conservancy, drawing in more than 40 attendees. The workshop featured presentations on the structure of the planning process, legal instruments including trusts, and critical considerations necessary for advancing a farm succession plan.  Related topics included the use of conservation easements in estate planning and the role of Michigan Farm Link in connecting land-seeking farmers with landowners. Succession planning tools and resources help farm families to make informed choices to successfully transfer business knowledge, responsibilities, and assets to the next generation of farmers.</a:t>
            </a:r>
          </a:p>
          <a:p>
            <a:pPr algn="just">
              <a:lnSpc>
                <a:spcPts val="8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a:cs typeface="Gotham Bold"/>
              </a:rPr>
              <a:t>In 2024, Chris also continued work on cost of production studies that provide tools to area growers. This year work was done to develop cost budgets for peaches, apples, and blueberries, and work began on a new                                </a:t>
            </a:r>
          </a:p>
          <a:p>
            <a:pPr algn="just"/>
            <a:r>
              <a:rPr lang="en-US" sz="1050" dirty="0">
                <a:solidFill>
                  <a:schemeClr val="tx1"/>
                </a:solidFill>
                <a:latin typeface="Metropolis"/>
                <a:cs typeface="Gotham Bold"/>
              </a:rPr>
              <a:t>cost study for chestnut – a promising crop for former tart cherry sites.</a:t>
            </a:r>
          </a:p>
          <a:p>
            <a:pPr algn="just">
              <a:lnSpc>
                <a:spcPts val="800"/>
              </a:lnSpc>
            </a:pPr>
            <a:endParaRPr lang="en-US" sz="1050" b="1" dirty="0">
              <a:solidFill>
                <a:srgbClr val="18453B"/>
              </a:solidFill>
              <a:latin typeface="Metropolis" panose="00000500000000000000" pitchFamily="50" charset="0"/>
              <a:cs typeface="Gotham Bold"/>
            </a:endParaRPr>
          </a:p>
          <a:p>
            <a:pPr algn="just"/>
            <a:r>
              <a:rPr lang="en-US" sz="1050" dirty="0">
                <a:solidFill>
                  <a:schemeClr val="tx1"/>
                </a:solidFill>
                <a:latin typeface="Metropolis"/>
                <a:cs typeface="Gotham Bold"/>
              </a:rPr>
              <a:t>Through his efforts, Chris provides essential resources that help farmers strengthen their businesses, plan for the future, and remain competitive in a rapidly evolving agricultural landscape.</a:t>
            </a:r>
          </a:p>
          <a:p>
            <a:endParaRPr lang="en-US" dirty="0"/>
          </a:p>
        </p:txBody>
      </p:sp>
      <p:pic>
        <p:nvPicPr>
          <p:cNvPr id="19" name="Picture 18">
            <a:extLst>
              <a:ext uri="{FF2B5EF4-FFF2-40B4-BE49-F238E27FC236}">
                <a16:creationId xmlns:a16="http://schemas.microsoft.com/office/drawing/2014/main" id="{25D67FB9-807D-E352-B4C7-AE6757797C0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4267" y="655097"/>
            <a:ext cx="3420824" cy="2414651"/>
          </a:xfrm>
          <a:prstGeom prst="rect">
            <a:avLst/>
          </a:prstGeom>
          <a:ln w="28575">
            <a:noFill/>
          </a:ln>
        </p:spPr>
      </p:pic>
      <p:pic>
        <p:nvPicPr>
          <p:cNvPr id="21" name="Picture 20">
            <a:extLst>
              <a:ext uri="{FF2B5EF4-FFF2-40B4-BE49-F238E27FC236}">
                <a16:creationId xmlns:a16="http://schemas.microsoft.com/office/drawing/2014/main" id="{8157FCC1-5C3B-136D-16CA-35CD98AB1A4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103038" y="968532"/>
            <a:ext cx="3359644" cy="2519733"/>
          </a:xfrm>
          <a:prstGeom prst="rect">
            <a:avLst/>
          </a:prstGeom>
          <a:ln w="28575">
            <a:noFill/>
          </a:ln>
        </p:spPr>
      </p:pic>
      <p:sp>
        <p:nvSpPr>
          <p:cNvPr id="29" name="object 2">
            <a:extLst>
              <a:ext uri="{FF2B5EF4-FFF2-40B4-BE49-F238E27FC236}">
                <a16:creationId xmlns:a16="http://schemas.microsoft.com/office/drawing/2014/main" id="{4ACF2BFB-623E-9E85-DAE1-7312142E3077}"/>
              </a:ext>
            </a:extLst>
          </p:cNvPr>
          <p:cNvSpPr/>
          <p:nvPr/>
        </p:nvSpPr>
        <p:spPr>
          <a:xfrm>
            <a:off x="135638" y="2441255"/>
            <a:ext cx="2591403" cy="1990288"/>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DADFDE">
              <a:alpha val="93000"/>
            </a:srgbClr>
          </a:solidFill>
          <a:ln w="28575">
            <a:noFill/>
          </a:ln>
        </p:spPr>
        <p:txBody>
          <a:bodyPr wrap="square" lIns="0" tIns="0" rIns="0" bIns="0" rtlCol="0"/>
          <a:lstStyle/>
          <a:p>
            <a:endParaRPr sz="1400" dirty="0">
              <a:solidFill>
                <a:srgbClr val="18453B"/>
              </a:solidFill>
              <a:latin typeface="Metropolis" panose="00000500000000000000" pitchFamily="50" charset="0"/>
            </a:endParaRPr>
          </a:p>
        </p:txBody>
      </p:sp>
      <p:sp>
        <p:nvSpPr>
          <p:cNvPr id="22" name="TextBox 21">
            <a:extLst>
              <a:ext uri="{FF2B5EF4-FFF2-40B4-BE49-F238E27FC236}">
                <a16:creationId xmlns:a16="http://schemas.microsoft.com/office/drawing/2014/main" id="{1CD7A3F9-B435-1887-BD9D-3417A64849FF}"/>
              </a:ext>
            </a:extLst>
          </p:cNvPr>
          <p:cNvSpPr txBox="1"/>
          <p:nvPr/>
        </p:nvSpPr>
        <p:spPr>
          <a:xfrm>
            <a:off x="200329" y="2510722"/>
            <a:ext cx="2473493" cy="2062103"/>
          </a:xfrm>
          <a:prstGeom prst="rect">
            <a:avLst/>
          </a:prstGeom>
          <a:noFill/>
        </p:spPr>
        <p:txBody>
          <a:bodyPr wrap="square" rtlCol="0">
            <a:spAutoFit/>
          </a:bodyPr>
          <a:lstStyle/>
          <a:p>
            <a:pPr algn="ctr"/>
            <a:r>
              <a:rPr lang="en-US" sz="1600" i="1" dirty="0">
                <a:solidFill>
                  <a:srgbClr val="18453B"/>
                </a:solidFill>
                <a:latin typeface="Metropolis Thin" panose="00000200000000000000" pitchFamily="50" charset="0"/>
              </a:rPr>
              <a:t>Year-end tax estimate meetings provided farmers with the opportunity to save nearly </a:t>
            </a:r>
            <a:r>
              <a:rPr lang="en-US" b="1" i="1" dirty="0">
                <a:solidFill>
                  <a:srgbClr val="18453B"/>
                </a:solidFill>
                <a:latin typeface="Metropolis" panose="00000500000000000000" pitchFamily="50" charset="0"/>
              </a:rPr>
              <a:t>$54,000</a:t>
            </a:r>
            <a:r>
              <a:rPr lang="en-US" sz="1600" i="1" dirty="0">
                <a:solidFill>
                  <a:srgbClr val="18453B"/>
                </a:solidFill>
                <a:latin typeface="Metropolis Thin" panose="00000200000000000000" pitchFamily="50" charset="0"/>
              </a:rPr>
              <a:t>, allowing for investment back into the farm business to help build farm resilience</a:t>
            </a:r>
          </a:p>
          <a:p>
            <a:pPr algn="ctr"/>
            <a:endParaRPr lang="en-US" sz="1400" i="1" dirty="0">
              <a:solidFill>
                <a:srgbClr val="18453B"/>
              </a:solidFill>
              <a:latin typeface="Metropolis" panose="00000500000000000000" pitchFamily="50" charset="0"/>
            </a:endParaRPr>
          </a:p>
        </p:txBody>
      </p:sp>
      <p:pic>
        <p:nvPicPr>
          <p:cNvPr id="23" name="Picture 22">
            <a:extLst>
              <a:ext uri="{FF2B5EF4-FFF2-40B4-BE49-F238E27FC236}">
                <a16:creationId xmlns:a16="http://schemas.microsoft.com/office/drawing/2014/main" id="{A5411C34-F248-8FA5-4281-2050ABE66B54}"/>
              </a:ext>
            </a:extLst>
          </p:cNvPr>
          <p:cNvPicPr>
            <a:picLocks noChangeAspect="1"/>
          </p:cNvPicPr>
          <p:nvPr/>
        </p:nvPicPr>
        <p:blipFill>
          <a:blip r:embed="rId6"/>
          <a:stretch>
            <a:fillRect/>
          </a:stretch>
        </p:blipFill>
        <p:spPr>
          <a:xfrm>
            <a:off x="5239338" y="6781800"/>
            <a:ext cx="2404128" cy="2330675"/>
          </a:xfrm>
          <a:prstGeom prst="rect">
            <a:avLst/>
          </a:prstGeom>
        </p:spPr>
      </p:pic>
      <p:sp>
        <p:nvSpPr>
          <p:cNvPr id="24" name="TextBox 23">
            <a:extLst>
              <a:ext uri="{FF2B5EF4-FFF2-40B4-BE49-F238E27FC236}">
                <a16:creationId xmlns:a16="http://schemas.microsoft.com/office/drawing/2014/main" id="{3004ADC1-10D3-E3EC-5BD4-2A5B4C81A078}"/>
              </a:ext>
            </a:extLst>
          </p:cNvPr>
          <p:cNvSpPr txBox="1"/>
          <p:nvPr/>
        </p:nvSpPr>
        <p:spPr>
          <a:xfrm>
            <a:off x="5286988" y="7517323"/>
            <a:ext cx="2241348" cy="1138773"/>
          </a:xfrm>
          <a:prstGeom prst="rect">
            <a:avLst/>
          </a:prstGeom>
          <a:noFill/>
        </p:spPr>
        <p:txBody>
          <a:bodyPr wrap="square" rtlCol="0">
            <a:spAutoFit/>
          </a:bodyPr>
          <a:lstStyle/>
          <a:p>
            <a:pPr algn="ctr"/>
            <a:r>
              <a:rPr lang="en-US" b="1" i="1" dirty="0">
                <a:solidFill>
                  <a:srgbClr val="18453B"/>
                </a:solidFill>
                <a:latin typeface="Metropolis" panose="00000500000000000000" pitchFamily="50" charset="0"/>
              </a:rPr>
              <a:t>9</a:t>
            </a:r>
            <a:r>
              <a:rPr lang="en-US" sz="1600" b="1" i="1" dirty="0">
                <a:solidFill>
                  <a:srgbClr val="18453B"/>
                </a:solidFill>
                <a:latin typeface="Metropolis Thin" panose="00000200000000000000" pitchFamily="50" charset="0"/>
              </a:rPr>
              <a:t> </a:t>
            </a:r>
            <a:r>
              <a:rPr lang="en-US" sz="1600" i="1" dirty="0">
                <a:solidFill>
                  <a:srgbClr val="18453B"/>
                </a:solidFill>
                <a:latin typeface="Metropolis Thin" panose="00000200000000000000" pitchFamily="50" charset="0"/>
              </a:rPr>
              <a:t>area farms representing nearly </a:t>
            </a:r>
          </a:p>
          <a:p>
            <a:pPr algn="ctr"/>
            <a:r>
              <a:rPr lang="en-US" b="1" i="1" dirty="0">
                <a:solidFill>
                  <a:srgbClr val="18453B"/>
                </a:solidFill>
                <a:latin typeface="Metropolis" panose="00000500000000000000" pitchFamily="50" charset="0"/>
              </a:rPr>
              <a:t>$5 million </a:t>
            </a:r>
            <a:r>
              <a:rPr lang="en-US" sz="1600" i="1" dirty="0">
                <a:solidFill>
                  <a:srgbClr val="18453B"/>
                </a:solidFill>
                <a:latin typeface="Metropolis Thin" panose="00000200000000000000" pitchFamily="50" charset="0"/>
              </a:rPr>
              <a:t>in</a:t>
            </a:r>
            <a:r>
              <a:rPr lang="en-US" sz="1600" b="1" i="1" dirty="0">
                <a:solidFill>
                  <a:srgbClr val="18453B"/>
                </a:solidFill>
                <a:latin typeface="Metropolis Thin" panose="00000200000000000000" pitchFamily="50" charset="0"/>
              </a:rPr>
              <a:t> </a:t>
            </a:r>
            <a:r>
              <a:rPr lang="en-US" sz="1600" i="1" dirty="0">
                <a:solidFill>
                  <a:srgbClr val="18453B"/>
                </a:solidFill>
                <a:latin typeface="Metropolis Thin" panose="00000200000000000000" pitchFamily="50" charset="0"/>
              </a:rPr>
              <a:t>revenue in 2024</a:t>
            </a:r>
          </a:p>
        </p:txBody>
      </p:sp>
      <p:pic>
        <p:nvPicPr>
          <p:cNvPr id="20" name="Picture 19">
            <a:extLst>
              <a:ext uri="{FF2B5EF4-FFF2-40B4-BE49-F238E27FC236}">
                <a16:creationId xmlns:a16="http://schemas.microsoft.com/office/drawing/2014/main" id="{1D0318CA-EB32-1A37-17FD-55D0B29D862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857601" y="2631559"/>
            <a:ext cx="2141346" cy="1606009"/>
          </a:xfrm>
          <a:prstGeom prst="rect">
            <a:avLst/>
          </a:prstGeom>
          <a:ln w="28575">
            <a:noFill/>
          </a:ln>
        </p:spPr>
      </p:pic>
      <p:pic>
        <p:nvPicPr>
          <p:cNvPr id="18" name="Picture 17">
            <a:extLst>
              <a:ext uri="{FF2B5EF4-FFF2-40B4-BE49-F238E27FC236}">
                <a16:creationId xmlns:a16="http://schemas.microsoft.com/office/drawing/2014/main" id="{3A13CB34-B3D6-4FC6-A7DC-355B6587AD6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192376" y="2584844"/>
            <a:ext cx="2454085" cy="1840565"/>
          </a:xfrm>
          <a:prstGeom prst="rect">
            <a:avLst/>
          </a:prstGeom>
          <a:ln w="28575">
            <a:noFill/>
          </a:ln>
        </p:spPr>
      </p:pic>
      <p:grpSp>
        <p:nvGrpSpPr>
          <p:cNvPr id="1046" name="object 65">
            <a:extLst>
              <a:ext uri="{FF2B5EF4-FFF2-40B4-BE49-F238E27FC236}">
                <a16:creationId xmlns:a16="http://schemas.microsoft.com/office/drawing/2014/main" id="{33C6F367-16FB-C77A-52F3-4721C24F5A2E}"/>
              </a:ext>
            </a:extLst>
          </p:cNvPr>
          <p:cNvGrpSpPr/>
          <p:nvPr/>
        </p:nvGrpSpPr>
        <p:grpSpPr>
          <a:xfrm>
            <a:off x="6175434" y="7006315"/>
            <a:ext cx="441207" cy="491622"/>
            <a:chOff x="3868851" y="6306282"/>
            <a:chExt cx="532130" cy="503699"/>
          </a:xfrm>
        </p:grpSpPr>
        <p:sp>
          <p:nvSpPr>
            <p:cNvPr id="1047" name="object 66">
              <a:extLst>
                <a:ext uri="{FF2B5EF4-FFF2-40B4-BE49-F238E27FC236}">
                  <a16:creationId xmlns:a16="http://schemas.microsoft.com/office/drawing/2014/main" id="{A9A1F373-0175-9C67-D973-7BC88FAD9C30}"/>
                </a:ext>
              </a:extLst>
            </p:cNvPr>
            <p:cNvSpPr/>
            <p:nvPr/>
          </p:nvSpPr>
          <p:spPr>
            <a:xfrm>
              <a:off x="3924852" y="6355322"/>
              <a:ext cx="422275" cy="454659"/>
            </a:xfrm>
            <a:custGeom>
              <a:avLst/>
              <a:gdLst/>
              <a:ahLst/>
              <a:cxnLst/>
              <a:rect l="l" t="t" r="r" b="b"/>
              <a:pathLst>
                <a:path w="422275" h="454659">
                  <a:moveTo>
                    <a:pt x="210629" y="0"/>
                  </a:moveTo>
                  <a:lnTo>
                    <a:pt x="74561" y="65151"/>
                  </a:lnTo>
                  <a:lnTo>
                    <a:pt x="0" y="217538"/>
                  </a:lnTo>
                  <a:lnTo>
                    <a:pt x="0" y="454126"/>
                  </a:lnTo>
                  <a:lnTo>
                    <a:pt x="97929" y="454126"/>
                  </a:lnTo>
                  <a:lnTo>
                    <a:pt x="97929" y="207149"/>
                  </a:lnTo>
                  <a:lnTo>
                    <a:pt x="416894" y="207149"/>
                  </a:lnTo>
                  <a:lnTo>
                    <a:pt x="388625" y="150418"/>
                  </a:lnTo>
                  <a:lnTo>
                    <a:pt x="207187" y="150418"/>
                  </a:lnTo>
                  <a:lnTo>
                    <a:pt x="179895" y="137705"/>
                  </a:lnTo>
                  <a:lnTo>
                    <a:pt x="169938" y="111666"/>
                  </a:lnTo>
                  <a:lnTo>
                    <a:pt x="177412" y="84723"/>
                  </a:lnTo>
                  <a:lnTo>
                    <a:pt x="202260" y="69227"/>
                  </a:lnTo>
                  <a:lnTo>
                    <a:pt x="348166" y="69227"/>
                  </a:lnTo>
                  <a:lnTo>
                    <a:pt x="345046" y="62966"/>
                  </a:lnTo>
                  <a:lnTo>
                    <a:pt x="210629" y="0"/>
                  </a:lnTo>
                  <a:close/>
                </a:path>
                <a:path w="422275" h="454659">
                  <a:moveTo>
                    <a:pt x="416894" y="207149"/>
                  </a:moveTo>
                  <a:lnTo>
                    <a:pt x="324129" y="207149"/>
                  </a:lnTo>
                  <a:lnTo>
                    <a:pt x="324129" y="454126"/>
                  </a:lnTo>
                  <a:lnTo>
                    <a:pt x="422071" y="454126"/>
                  </a:lnTo>
                  <a:lnTo>
                    <a:pt x="422071" y="217538"/>
                  </a:lnTo>
                  <a:lnTo>
                    <a:pt x="416894" y="207149"/>
                  </a:lnTo>
                  <a:close/>
                </a:path>
                <a:path w="422275" h="454659">
                  <a:moveTo>
                    <a:pt x="348166" y="69227"/>
                  </a:moveTo>
                  <a:lnTo>
                    <a:pt x="202260" y="69227"/>
                  </a:lnTo>
                  <a:lnTo>
                    <a:pt x="237998" y="77990"/>
                  </a:lnTo>
                  <a:lnTo>
                    <a:pt x="251539" y="107189"/>
                  </a:lnTo>
                  <a:lnTo>
                    <a:pt x="241672" y="137705"/>
                  </a:lnTo>
                  <a:lnTo>
                    <a:pt x="207187" y="150418"/>
                  </a:lnTo>
                  <a:lnTo>
                    <a:pt x="388625" y="150418"/>
                  </a:lnTo>
                  <a:lnTo>
                    <a:pt x="348166" y="69227"/>
                  </a:lnTo>
                  <a:close/>
                </a:path>
              </a:pathLst>
            </a:custGeom>
            <a:solidFill>
              <a:srgbClr val="7BBD00"/>
            </a:solidFill>
          </p:spPr>
          <p:txBody>
            <a:bodyPr wrap="square" lIns="0" tIns="0" rIns="0" bIns="0" rtlCol="0"/>
            <a:lstStyle/>
            <a:p>
              <a:endParaRPr dirty="0"/>
            </a:p>
          </p:txBody>
        </p:sp>
        <p:sp>
          <p:nvSpPr>
            <p:cNvPr id="1048" name="object 67">
              <a:extLst>
                <a:ext uri="{FF2B5EF4-FFF2-40B4-BE49-F238E27FC236}">
                  <a16:creationId xmlns:a16="http://schemas.microsoft.com/office/drawing/2014/main" id="{3431A7BC-53DA-FBFE-250D-29CA94610E88}"/>
                </a:ext>
              </a:extLst>
            </p:cNvPr>
            <p:cNvSpPr/>
            <p:nvPr/>
          </p:nvSpPr>
          <p:spPr>
            <a:xfrm>
              <a:off x="3868851" y="6306282"/>
              <a:ext cx="532130" cy="281940"/>
            </a:xfrm>
            <a:custGeom>
              <a:avLst/>
              <a:gdLst/>
              <a:ahLst/>
              <a:cxnLst/>
              <a:rect l="l" t="t" r="r" b="b"/>
              <a:pathLst>
                <a:path w="532129" h="281940">
                  <a:moveTo>
                    <a:pt x="264883" y="0"/>
                  </a:moveTo>
                  <a:lnTo>
                    <a:pt x="95580" y="81876"/>
                  </a:lnTo>
                  <a:lnTo>
                    <a:pt x="0" y="280403"/>
                  </a:lnTo>
                  <a:lnTo>
                    <a:pt x="29209" y="279311"/>
                  </a:lnTo>
                  <a:lnTo>
                    <a:pt x="117728" y="99186"/>
                  </a:lnTo>
                  <a:lnTo>
                    <a:pt x="267068" y="28625"/>
                  </a:lnTo>
                  <a:lnTo>
                    <a:pt x="415035" y="98158"/>
                  </a:lnTo>
                  <a:lnTo>
                    <a:pt x="504101" y="281203"/>
                  </a:lnTo>
                  <a:lnTo>
                    <a:pt x="531698" y="281571"/>
                  </a:lnTo>
                  <a:lnTo>
                    <a:pt x="438505" y="81851"/>
                  </a:lnTo>
                  <a:lnTo>
                    <a:pt x="264883" y="0"/>
                  </a:lnTo>
                  <a:close/>
                </a:path>
              </a:pathLst>
            </a:custGeom>
            <a:solidFill>
              <a:srgbClr val="004F38"/>
            </a:solidFill>
          </p:spPr>
          <p:txBody>
            <a:bodyPr wrap="square" lIns="0" tIns="0" rIns="0" bIns="0" rtlCol="0"/>
            <a:lstStyle/>
            <a:p>
              <a:endParaRPr/>
            </a:p>
          </p:txBody>
        </p:sp>
        <p:pic>
          <p:nvPicPr>
            <p:cNvPr id="1049" name="object 68">
              <a:extLst>
                <a:ext uri="{FF2B5EF4-FFF2-40B4-BE49-F238E27FC236}">
                  <a16:creationId xmlns:a16="http://schemas.microsoft.com/office/drawing/2014/main" id="{1B467F45-9014-EE63-ED84-D2B263CBEFC9}"/>
                </a:ext>
              </a:extLst>
            </p:cNvPr>
            <p:cNvPicPr/>
            <p:nvPr/>
          </p:nvPicPr>
          <p:blipFill>
            <a:blip r:embed="rId9" cstate="print">
              <a:biLevel thresh="50000"/>
            </a:blip>
            <a:stretch>
              <a:fillRect/>
            </a:stretch>
          </p:blipFill>
          <p:spPr>
            <a:xfrm>
              <a:off x="4041444" y="6580938"/>
              <a:ext cx="188885" cy="228507"/>
            </a:xfrm>
            <a:prstGeom prst="rect">
              <a:avLst/>
            </a:prstGeom>
          </p:spPr>
        </p:pic>
        <p:sp>
          <p:nvSpPr>
            <p:cNvPr id="1050" name="object 69">
              <a:extLst>
                <a:ext uri="{FF2B5EF4-FFF2-40B4-BE49-F238E27FC236}">
                  <a16:creationId xmlns:a16="http://schemas.microsoft.com/office/drawing/2014/main" id="{34E16BFC-D41D-B9A6-FCBF-A1D8A24502B5}"/>
                </a:ext>
              </a:extLst>
            </p:cNvPr>
            <p:cNvSpPr/>
            <p:nvPr/>
          </p:nvSpPr>
          <p:spPr>
            <a:xfrm>
              <a:off x="4113325" y="6442890"/>
              <a:ext cx="45085" cy="45085"/>
            </a:xfrm>
            <a:custGeom>
              <a:avLst/>
              <a:gdLst/>
              <a:ahLst/>
              <a:cxnLst/>
              <a:rect l="l" t="t" r="r" b="b"/>
              <a:pathLst>
                <a:path w="45085" h="45085">
                  <a:moveTo>
                    <a:pt x="16095" y="0"/>
                  </a:moveTo>
                  <a:lnTo>
                    <a:pt x="3775" y="8925"/>
                  </a:lnTo>
                  <a:lnTo>
                    <a:pt x="0" y="24036"/>
                  </a:lnTo>
                  <a:lnTo>
                    <a:pt x="5885" y="38263"/>
                  </a:lnTo>
                  <a:lnTo>
                    <a:pt x="22547" y="44538"/>
                  </a:lnTo>
                  <a:lnTo>
                    <a:pt x="39861" y="36474"/>
                  </a:lnTo>
                  <a:lnTo>
                    <a:pt x="44472" y="19388"/>
                  </a:lnTo>
                  <a:lnTo>
                    <a:pt x="36507" y="3742"/>
                  </a:lnTo>
                  <a:lnTo>
                    <a:pt x="16095" y="0"/>
                  </a:lnTo>
                  <a:close/>
                </a:path>
              </a:pathLst>
            </a:custGeom>
            <a:solidFill>
              <a:schemeClr val="tx1"/>
            </a:solidFill>
          </p:spPr>
          <p:txBody>
            <a:bodyPr wrap="square" lIns="0" tIns="0" rIns="0" bIns="0" rtlCol="0"/>
            <a:lstStyle/>
            <a:p>
              <a:endParaRPr dirty="0"/>
            </a:p>
          </p:txBody>
        </p:sp>
      </p:grpSp>
      <p:sp>
        <p:nvSpPr>
          <p:cNvPr id="3" name="object 7">
            <a:extLst>
              <a:ext uri="{FF2B5EF4-FFF2-40B4-BE49-F238E27FC236}">
                <a16:creationId xmlns:a16="http://schemas.microsoft.com/office/drawing/2014/main" id="{807784E2-2526-5337-7951-265ABF4D9DB3}"/>
              </a:ext>
            </a:extLst>
          </p:cNvPr>
          <p:cNvSpPr/>
          <p:nvPr/>
        </p:nvSpPr>
        <p:spPr>
          <a:xfrm>
            <a:off x="1424629" y="9653991"/>
            <a:ext cx="692229" cy="211177"/>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99309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A48E97-5736-0BFC-8783-3DFBD59A200A}"/>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40A2FBFC-6257-FC73-9A36-A89BFF6B92C8}"/>
              </a:ext>
            </a:extLst>
          </p:cNvPr>
          <p:cNvSpPr txBox="1"/>
          <p:nvPr/>
        </p:nvSpPr>
        <p:spPr>
          <a:xfrm>
            <a:off x="148523" y="3644325"/>
            <a:ext cx="7416102" cy="5577840"/>
          </a:xfrm>
          <a:prstGeom prst="rect">
            <a:avLst/>
          </a:prstGeom>
          <a:noFill/>
        </p:spPr>
        <p:txBody>
          <a:bodyPr wrap="square" numCol="3" spcCol="182880" rtlCol="0">
            <a:spAutoFit/>
          </a:bodyPr>
          <a:lstStyle/>
          <a:p>
            <a:r>
              <a:rPr lang="en-US" sz="1400" dirty="0">
                <a:solidFill>
                  <a:srgbClr val="18453B"/>
                </a:solidFill>
                <a:latin typeface="Metropolis Medium" panose="00000600000000000000" pitchFamily="50" charset="0"/>
                <a:cs typeface="Gotham Bold"/>
              </a:rPr>
              <a:t>FARM STRESS &amp; AGRABILITY</a:t>
            </a:r>
          </a:p>
          <a:p>
            <a:pPr>
              <a:lnSpc>
                <a:spcPts val="600"/>
              </a:lnSpc>
            </a:pPr>
            <a:endParaRPr lang="en-US" sz="2800" b="1" dirty="0">
              <a:solidFill>
                <a:srgbClr val="18453B"/>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Michigan </a:t>
            </a:r>
            <a:r>
              <a:rPr lang="en-US" sz="1050" dirty="0" err="1">
                <a:solidFill>
                  <a:schemeClr val="tx1"/>
                </a:solidFill>
                <a:latin typeface="Metropolis" panose="00000500000000000000" pitchFamily="50" charset="0"/>
                <a:cs typeface="Gotham Bold"/>
              </a:rPr>
              <a:t>AgrAbility</a:t>
            </a:r>
            <a:r>
              <a:rPr lang="en-US" sz="1050" dirty="0">
                <a:solidFill>
                  <a:schemeClr val="tx1"/>
                </a:solidFill>
                <a:latin typeface="Metropolis" panose="00000500000000000000" pitchFamily="50" charset="0"/>
                <a:cs typeface="Gotham Bold"/>
              </a:rPr>
              <a:t> empowers individuals in the agricultural industry to continue working despite injury, illness, or disability. The program’s mission is to enhance quality of life for farmers, ranchers, and other agricultural workers with disabilities, so that they, their families, and their communities continue to succeed in rural America. In 2024, the program served 212 clients and reached 7,725 people through workshops and trainings, with 428 direct interactions across the state. </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Michigan Rehabilitation Services (MRS) supported clients by providing $368,590 in funding for assistive technology projects, benefiting 23 farm clients. Community partnerships also played a vital role—Alpha Gamma Rho’s (AGR) Tau Chapter at MSU contributed $37,000 in 2024, surpassing $150,000 in total donations since 2013. The February Beef Preview event continues to be a major fundraiser, directly supporting technology solutions for small farms and independent growers.</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err="1">
                <a:solidFill>
                  <a:schemeClr val="tx1"/>
                </a:solidFill>
                <a:latin typeface="Metropolis" panose="00000500000000000000" pitchFamily="50" charset="0"/>
                <a:cs typeface="Gotham Bold"/>
              </a:rPr>
              <a:t>AgrAbility</a:t>
            </a:r>
            <a:r>
              <a:rPr lang="en-US" sz="1050" dirty="0">
                <a:solidFill>
                  <a:schemeClr val="tx1"/>
                </a:solidFill>
                <a:latin typeface="Metropolis" panose="00000500000000000000" pitchFamily="50" charset="0"/>
                <a:cs typeface="Gotham Bold"/>
              </a:rPr>
              <a:t> also collaborated with MSU’s College of Engineering for Design Day. In Spring 2024, students created a portable swarm trap hive lifter for a disabled veteran beekeeper and Heroes to Hives instructor. In the fall, they developed a mechanized kneeler cart for a client with severe foot pain to tend rows of low growing plants, which won the Edison Award for Best Design Project. Free downloadable design plans for both projects are available at </a:t>
            </a:r>
            <a:r>
              <a:rPr lang="en-US" sz="1050" dirty="0">
                <a:solidFill>
                  <a:schemeClr val="accent1"/>
                </a:solidFill>
                <a:latin typeface="Metropolis" panose="00000500000000000000" pitchFamily="50" charset="0"/>
                <a:cs typeface="Gotham Bold"/>
                <a:hlinkClick r:id="rId2">
                  <a:extLst>
                    <a:ext uri="{A12FA001-AC4F-418D-AE19-62706E023703}">
                      <ahyp:hlinkClr xmlns:ahyp="http://schemas.microsoft.com/office/drawing/2018/hyperlinkcolor" val="tx"/>
                    </a:ext>
                  </a:extLst>
                </a:hlinkClick>
              </a:rPr>
              <a:t>www.canr.msu.edu/agrability</a:t>
            </a:r>
            <a:r>
              <a:rPr lang="en-US" sz="1050" dirty="0">
                <a:solidFill>
                  <a:schemeClr val="tx1"/>
                </a:solidFill>
                <a:latin typeface="Metropolis" panose="00000500000000000000" pitchFamily="50" charset="0"/>
                <a:cs typeface="Gotham Bold"/>
              </a:rPr>
              <a:t>.</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In July, </a:t>
            </a:r>
            <a:r>
              <a:rPr lang="en-US" sz="1050" dirty="0" err="1">
                <a:solidFill>
                  <a:schemeClr val="tx1"/>
                </a:solidFill>
                <a:latin typeface="Metropolis" panose="00000500000000000000" pitchFamily="50" charset="0"/>
                <a:cs typeface="Gotham Bold"/>
              </a:rPr>
              <a:t>AgrAbility</a:t>
            </a:r>
            <a:r>
              <a:rPr lang="en-US" sz="1050" dirty="0">
                <a:solidFill>
                  <a:schemeClr val="tx1"/>
                </a:solidFill>
                <a:latin typeface="Metropolis" panose="00000500000000000000" pitchFamily="50" charset="0"/>
                <a:cs typeface="Gotham Bold"/>
              </a:rPr>
              <a:t> hosted a Regional Training Workshop in Ann Arbor with national staff and 44 participants from across the U.S. and beyond. This hands-on event strengthened the broader </a:t>
            </a:r>
            <a:r>
              <a:rPr lang="en-US" sz="1050" dirty="0" err="1">
                <a:solidFill>
                  <a:schemeClr val="tx1"/>
                </a:solidFill>
                <a:latin typeface="Metropolis" panose="00000500000000000000" pitchFamily="50" charset="0"/>
                <a:cs typeface="Gotham Bold"/>
              </a:rPr>
              <a:t>AgrAbility</a:t>
            </a:r>
            <a:r>
              <a:rPr lang="en-US" sz="1050" dirty="0">
                <a:solidFill>
                  <a:schemeClr val="tx1"/>
                </a:solidFill>
                <a:latin typeface="Metropolis" panose="00000500000000000000" pitchFamily="50" charset="0"/>
                <a:cs typeface="Gotham Bold"/>
              </a:rPr>
              <a:t> network and promoted greater understanding of assistive technology in agriculture.</a:t>
            </a:r>
          </a:p>
          <a:p>
            <a:pPr algn="just"/>
            <a:endParaRPr lang="en-US" sz="1050" dirty="0">
              <a:solidFill>
                <a:schemeClr val="tx1"/>
              </a:solidFill>
              <a:latin typeface="Metropolis" panose="00000500000000000000" pitchFamily="50" charset="0"/>
              <a:cs typeface="Gotham Bold"/>
            </a:endParaRPr>
          </a:p>
          <a:p>
            <a:pPr algn="just"/>
            <a:endParaRPr lang="en-US" sz="1050" dirty="0">
              <a:solidFill>
                <a:schemeClr val="tx1"/>
              </a:solidFill>
              <a:latin typeface="Metropolis" panose="00000500000000000000" pitchFamily="50" charset="0"/>
              <a:cs typeface="Gotham Bold"/>
            </a:endParaRPr>
          </a:p>
          <a:p>
            <a:pPr algn="just"/>
            <a:endParaRPr lang="en-US" sz="1050" dirty="0">
              <a:solidFill>
                <a:schemeClr val="tx1"/>
              </a:solidFill>
              <a:latin typeface="Metropolis" panose="00000500000000000000" pitchFamily="50" charset="0"/>
              <a:cs typeface="Gotham Bold"/>
            </a:endParaRPr>
          </a:p>
          <a:p>
            <a:pPr algn="just"/>
            <a:r>
              <a:rPr lang="en-US" sz="1200" dirty="0">
                <a:solidFill>
                  <a:srgbClr val="18453B"/>
                </a:solidFill>
                <a:latin typeface="Metropolis Medium" panose="00000600000000000000" pitchFamily="50" charset="0"/>
                <a:cs typeface="Gotham Bold"/>
              </a:rPr>
              <a:t>Managing Farm Stress at MSU Extension </a:t>
            </a:r>
          </a:p>
          <a:p>
            <a:pPr algn="just">
              <a:lnSpc>
                <a:spcPts val="600"/>
              </a:lnSpc>
            </a:pPr>
            <a:endParaRPr lang="en-US" sz="1050" b="1" dirty="0">
              <a:solidFill>
                <a:srgbClr val="18453B"/>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Farming is inherently demanding. From job-related injuries to volatile commodity prices, Michigan’s agricultural community faces significant stress. Whether stemming from financial pressures or everyday hardships, MSU Extension is here to help. </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In 2024, our Managing Farm Stress team delivered 45 programs reaching 1,992 people—more than double any year outside of 2023. This marks a 131% increase from 2022, highlighting the program’s growing reach and effectiveness.</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A major milestone this year was the creation of the MSU Farm Stress Endowment, approved by the Board of Trustees in December 2024. With seed funding from Cherry Republic, this endowment ensures long-term support for Michigan’s agricultural community. </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We also continue to offer free counseling with farm-informed therapists and financial assistance for those in Michigan Agriculture, Forestry, and Fisheries. Learn more or access support at: </a:t>
            </a:r>
            <a:r>
              <a:rPr lang="en-US" sz="1050" dirty="0">
                <a:solidFill>
                  <a:schemeClr val="accent1"/>
                </a:solidFill>
                <a:latin typeface="Metropolis" panose="00000500000000000000" pitchFamily="50" charset="0"/>
                <a:cs typeface="Gotham Bold"/>
                <a:hlinkClick r:id="rId3">
                  <a:extLst>
                    <a:ext uri="{A12FA001-AC4F-418D-AE19-62706E023703}">
                      <ahyp:hlinkClr xmlns:ahyp="http://schemas.microsoft.com/office/drawing/2018/hyperlinkcolor" val="tx"/>
                    </a:ext>
                  </a:extLst>
                </a:hlinkClick>
              </a:rPr>
              <a:t>https://www.canr.msu.edu/managing_farm_stress/teletherapy-program</a:t>
            </a:r>
            <a:r>
              <a:rPr lang="en-US" sz="1050" dirty="0">
                <a:solidFill>
                  <a:schemeClr val="accent1"/>
                </a:solidFill>
                <a:latin typeface="Metropolis" panose="00000500000000000000" pitchFamily="50" charset="0"/>
                <a:cs typeface="Gotham Bold"/>
              </a:rPr>
              <a:t> </a:t>
            </a:r>
          </a:p>
          <a:p>
            <a:pPr algn="just">
              <a:lnSpc>
                <a:spcPts val="600"/>
              </a:lnSpc>
            </a:pPr>
            <a:endParaRPr lang="en-US" sz="1050" dirty="0">
              <a:solidFill>
                <a:schemeClr val="tx1"/>
              </a:solidFill>
              <a:latin typeface="Metropolis" panose="00000500000000000000" pitchFamily="50" charset="0"/>
              <a:cs typeface="Gotham Bold"/>
            </a:endParaRPr>
          </a:p>
          <a:p>
            <a:pPr algn="just"/>
            <a:r>
              <a:rPr lang="en-US" sz="1050" dirty="0">
                <a:solidFill>
                  <a:schemeClr val="tx1"/>
                </a:solidFill>
                <a:latin typeface="Metropolis" panose="00000500000000000000" pitchFamily="50" charset="0"/>
                <a:cs typeface="Gotham Bold"/>
              </a:rPr>
              <a:t>Farming is tough, but you don’t have to do it alone. MSU Extension stands by our farmers and is ready to support you.</a:t>
            </a:r>
          </a:p>
          <a:p>
            <a:endParaRPr lang="en-US" dirty="0"/>
          </a:p>
        </p:txBody>
      </p:sp>
      <p:sp>
        <p:nvSpPr>
          <p:cNvPr id="2" name="object 2">
            <a:extLst>
              <a:ext uri="{FF2B5EF4-FFF2-40B4-BE49-F238E27FC236}">
                <a16:creationId xmlns:a16="http://schemas.microsoft.com/office/drawing/2014/main" id="{90AB8709-CDCF-40FC-61F9-EE2D8DFBB113}"/>
              </a:ext>
            </a:extLst>
          </p:cNvPr>
          <p:cNvSpPr/>
          <p:nvPr/>
        </p:nvSpPr>
        <p:spPr>
          <a:xfrm>
            <a:off x="0" y="533400"/>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grpSp>
        <p:nvGrpSpPr>
          <p:cNvPr id="4" name="object 4">
            <a:extLst>
              <a:ext uri="{FF2B5EF4-FFF2-40B4-BE49-F238E27FC236}">
                <a16:creationId xmlns:a16="http://schemas.microsoft.com/office/drawing/2014/main" id="{A857865B-DC93-07B5-C929-DB3FEEA9F333}"/>
              </a:ext>
            </a:extLst>
          </p:cNvPr>
          <p:cNvGrpSpPr/>
          <p:nvPr/>
        </p:nvGrpSpPr>
        <p:grpSpPr>
          <a:xfrm>
            <a:off x="0" y="9451181"/>
            <a:ext cx="7772400" cy="607219"/>
            <a:chOff x="0" y="8572500"/>
            <a:chExt cx="7315200" cy="571500"/>
          </a:xfrm>
          <a:solidFill>
            <a:srgbClr val="18453B"/>
          </a:solidFill>
        </p:grpSpPr>
        <p:sp>
          <p:nvSpPr>
            <p:cNvPr id="5" name="object 5">
              <a:extLst>
                <a:ext uri="{FF2B5EF4-FFF2-40B4-BE49-F238E27FC236}">
                  <a16:creationId xmlns:a16="http://schemas.microsoft.com/office/drawing/2014/main" id="{8E49DD0E-C41C-6057-930C-B038B75F56B7}"/>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grpFill/>
          </p:spPr>
          <p:txBody>
            <a:bodyPr wrap="square" lIns="0" tIns="0" rIns="0" bIns="0" rtlCol="0"/>
            <a:lstStyle/>
            <a:p>
              <a:endParaRPr/>
            </a:p>
          </p:txBody>
        </p:sp>
        <p:pic>
          <p:nvPicPr>
            <p:cNvPr id="6" name="object 6">
              <a:extLst>
                <a:ext uri="{FF2B5EF4-FFF2-40B4-BE49-F238E27FC236}">
                  <a16:creationId xmlns:a16="http://schemas.microsoft.com/office/drawing/2014/main" id="{E085B41F-09CA-BFD2-6FA0-150BE3660D13}"/>
                </a:ext>
              </a:extLst>
            </p:cNvPr>
            <p:cNvPicPr/>
            <p:nvPr/>
          </p:nvPicPr>
          <p:blipFill>
            <a:blip r:embed="rId4" cstate="print"/>
            <a:stretch>
              <a:fillRect/>
            </a:stretch>
          </p:blipFill>
          <p:spPr>
            <a:xfrm>
              <a:off x="454685" y="8774692"/>
              <a:ext cx="825157" cy="175760"/>
            </a:xfrm>
            <a:prstGeom prst="rect">
              <a:avLst/>
            </a:prstGeom>
            <a:grpFill/>
          </p:spPr>
        </p:pic>
        <p:sp>
          <p:nvSpPr>
            <p:cNvPr id="7" name="object 7">
              <a:extLst>
                <a:ext uri="{FF2B5EF4-FFF2-40B4-BE49-F238E27FC236}">
                  <a16:creationId xmlns:a16="http://schemas.microsoft.com/office/drawing/2014/main" id="{76523FBA-30ED-DFF2-B11B-DFC1E5976BF2}"/>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grpFill/>
          </p:spPr>
          <p:txBody>
            <a:bodyPr wrap="square" lIns="0" tIns="0" rIns="0" bIns="0" rtlCol="0"/>
            <a:lstStyle/>
            <a:p>
              <a:endParaRPr/>
            </a:p>
          </p:txBody>
        </p:sp>
      </p:grpSp>
      <p:sp>
        <p:nvSpPr>
          <p:cNvPr id="14" name="object 14">
            <a:extLst>
              <a:ext uri="{FF2B5EF4-FFF2-40B4-BE49-F238E27FC236}">
                <a16:creationId xmlns:a16="http://schemas.microsoft.com/office/drawing/2014/main" id="{AB748D31-9C2E-B5FE-1451-E5C30865294D}"/>
              </a:ext>
            </a:extLst>
          </p:cNvPr>
          <p:cNvSpPr txBox="1"/>
          <p:nvPr/>
        </p:nvSpPr>
        <p:spPr>
          <a:xfrm>
            <a:off x="4509476" y="572016"/>
            <a:ext cx="3066193"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AGRICULTURE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DE0C481E-7141-3424-F7E8-36C2BB21986D}"/>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4</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6BC18BE4-8FF9-E141-2440-C2594DDF4D1D}"/>
              </a:ext>
            </a:extLst>
          </p:cNvPr>
          <p:cNvSpPr txBox="1"/>
          <p:nvPr/>
        </p:nvSpPr>
        <p:spPr>
          <a:xfrm>
            <a:off x="0" y="167677"/>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SUPPORTING AGRICULTURE AND AGRIBUSINESS</a:t>
            </a:r>
          </a:p>
        </p:txBody>
      </p:sp>
      <p:pic>
        <p:nvPicPr>
          <p:cNvPr id="23" name="Picture 22">
            <a:extLst>
              <a:ext uri="{FF2B5EF4-FFF2-40B4-BE49-F238E27FC236}">
                <a16:creationId xmlns:a16="http://schemas.microsoft.com/office/drawing/2014/main" id="{6294FC57-6FA8-DE37-6222-A26EF5431A74}"/>
              </a:ext>
            </a:extLst>
          </p:cNvPr>
          <p:cNvPicPr>
            <a:picLocks noChangeAspect="1"/>
          </p:cNvPicPr>
          <p:nvPr/>
        </p:nvPicPr>
        <p:blipFill>
          <a:blip r:embed="rId5"/>
          <a:stretch>
            <a:fillRect/>
          </a:stretch>
        </p:blipFill>
        <p:spPr>
          <a:xfrm>
            <a:off x="5222902" y="7224184"/>
            <a:ext cx="2286000" cy="1997430"/>
          </a:xfrm>
          <a:prstGeom prst="rect">
            <a:avLst/>
          </a:prstGeom>
          <a:solidFill>
            <a:schemeClr val="bg1">
              <a:alpha val="93000"/>
            </a:schemeClr>
          </a:solidFill>
        </p:spPr>
      </p:pic>
      <p:grpSp>
        <p:nvGrpSpPr>
          <p:cNvPr id="1037" name="Group 1036">
            <a:extLst>
              <a:ext uri="{FF2B5EF4-FFF2-40B4-BE49-F238E27FC236}">
                <a16:creationId xmlns:a16="http://schemas.microsoft.com/office/drawing/2014/main" id="{D93E07C4-4176-41F9-8C8F-A9AE01F26951}"/>
              </a:ext>
            </a:extLst>
          </p:cNvPr>
          <p:cNvGrpSpPr/>
          <p:nvPr/>
        </p:nvGrpSpPr>
        <p:grpSpPr>
          <a:xfrm>
            <a:off x="5468782" y="8454177"/>
            <a:ext cx="462424" cy="369333"/>
            <a:chOff x="457200" y="1723371"/>
            <a:chExt cx="542724" cy="557083"/>
          </a:xfrm>
        </p:grpSpPr>
        <p:grpSp>
          <p:nvGrpSpPr>
            <p:cNvPr id="1038" name="object 25">
              <a:extLst>
                <a:ext uri="{FF2B5EF4-FFF2-40B4-BE49-F238E27FC236}">
                  <a16:creationId xmlns:a16="http://schemas.microsoft.com/office/drawing/2014/main" id="{13882156-AF9A-551B-2D46-4B331066A0D0}"/>
                </a:ext>
              </a:extLst>
            </p:cNvPr>
            <p:cNvGrpSpPr/>
            <p:nvPr/>
          </p:nvGrpSpPr>
          <p:grpSpPr>
            <a:xfrm>
              <a:off x="457200" y="1723371"/>
              <a:ext cx="542724" cy="557083"/>
              <a:chOff x="457200" y="1723370"/>
              <a:chExt cx="542724" cy="557082"/>
            </a:xfrm>
          </p:grpSpPr>
          <p:sp>
            <p:nvSpPr>
              <p:cNvPr id="1040" name="object 27">
                <a:extLst>
                  <a:ext uri="{FF2B5EF4-FFF2-40B4-BE49-F238E27FC236}">
                    <a16:creationId xmlns:a16="http://schemas.microsoft.com/office/drawing/2014/main" id="{FA8928A2-96FC-7255-E8A0-B07206A50D3A}"/>
                  </a:ext>
                </a:extLst>
              </p:cNvPr>
              <p:cNvSpPr/>
              <p:nvPr/>
            </p:nvSpPr>
            <p:spPr>
              <a:xfrm>
                <a:off x="625434" y="1931202"/>
                <a:ext cx="206375" cy="349250"/>
              </a:xfrm>
              <a:custGeom>
                <a:avLst/>
                <a:gdLst/>
                <a:ahLst/>
                <a:cxnLst/>
                <a:rect l="l" t="t" r="r" b="b"/>
                <a:pathLst>
                  <a:path w="206375" h="349250">
                    <a:moveTo>
                      <a:pt x="153314" y="0"/>
                    </a:moveTo>
                    <a:lnTo>
                      <a:pt x="52882" y="0"/>
                    </a:lnTo>
                    <a:lnTo>
                      <a:pt x="32296" y="4155"/>
                    </a:lnTo>
                    <a:lnTo>
                      <a:pt x="15487" y="15486"/>
                    </a:lnTo>
                    <a:lnTo>
                      <a:pt x="4155" y="32291"/>
                    </a:lnTo>
                    <a:lnTo>
                      <a:pt x="0" y="52870"/>
                    </a:lnTo>
                    <a:lnTo>
                      <a:pt x="0" y="165620"/>
                    </a:lnTo>
                    <a:lnTo>
                      <a:pt x="2077" y="175906"/>
                    </a:lnTo>
                    <a:lnTo>
                      <a:pt x="7743" y="184307"/>
                    </a:lnTo>
                    <a:lnTo>
                      <a:pt x="16148" y="189971"/>
                    </a:lnTo>
                    <a:lnTo>
                      <a:pt x="26441" y="192049"/>
                    </a:lnTo>
                    <a:lnTo>
                      <a:pt x="34175" y="192049"/>
                    </a:lnTo>
                    <a:lnTo>
                      <a:pt x="41135" y="188722"/>
                    </a:lnTo>
                    <a:lnTo>
                      <a:pt x="45973" y="183426"/>
                    </a:lnTo>
                    <a:lnTo>
                      <a:pt x="45973" y="320382"/>
                    </a:lnTo>
                    <a:lnTo>
                      <a:pt x="48218" y="331500"/>
                    </a:lnTo>
                    <a:lnTo>
                      <a:pt x="54340" y="340579"/>
                    </a:lnTo>
                    <a:lnTo>
                      <a:pt x="63419" y="346700"/>
                    </a:lnTo>
                    <a:lnTo>
                      <a:pt x="74536" y="348945"/>
                    </a:lnTo>
                    <a:lnTo>
                      <a:pt x="131660" y="348945"/>
                    </a:lnTo>
                    <a:lnTo>
                      <a:pt x="142778" y="346700"/>
                    </a:lnTo>
                    <a:lnTo>
                      <a:pt x="151857" y="340579"/>
                    </a:lnTo>
                    <a:lnTo>
                      <a:pt x="157978" y="331500"/>
                    </a:lnTo>
                    <a:lnTo>
                      <a:pt x="160223" y="320382"/>
                    </a:lnTo>
                    <a:lnTo>
                      <a:pt x="160223" y="183426"/>
                    </a:lnTo>
                    <a:lnTo>
                      <a:pt x="165049" y="188722"/>
                    </a:lnTo>
                    <a:lnTo>
                      <a:pt x="172008" y="192049"/>
                    </a:lnTo>
                    <a:lnTo>
                      <a:pt x="179755" y="192049"/>
                    </a:lnTo>
                    <a:lnTo>
                      <a:pt x="190041" y="189971"/>
                    </a:lnTo>
                    <a:lnTo>
                      <a:pt x="198442" y="184307"/>
                    </a:lnTo>
                    <a:lnTo>
                      <a:pt x="204107" y="175906"/>
                    </a:lnTo>
                    <a:lnTo>
                      <a:pt x="206184" y="165620"/>
                    </a:lnTo>
                    <a:lnTo>
                      <a:pt x="206184" y="52870"/>
                    </a:lnTo>
                    <a:lnTo>
                      <a:pt x="202029" y="32291"/>
                    </a:lnTo>
                    <a:lnTo>
                      <a:pt x="190698" y="15486"/>
                    </a:lnTo>
                    <a:lnTo>
                      <a:pt x="173892" y="4155"/>
                    </a:lnTo>
                    <a:lnTo>
                      <a:pt x="153314" y="0"/>
                    </a:lnTo>
                    <a:close/>
                  </a:path>
                </a:pathLst>
              </a:custGeom>
              <a:solidFill>
                <a:srgbClr val="7BBD00"/>
              </a:solidFill>
            </p:spPr>
            <p:txBody>
              <a:bodyPr wrap="square" lIns="0" tIns="0" rIns="0" bIns="0" rtlCol="0"/>
              <a:lstStyle/>
              <a:p>
                <a:endParaRPr dirty="0"/>
              </a:p>
            </p:txBody>
          </p:sp>
          <p:pic>
            <p:nvPicPr>
              <p:cNvPr id="1041" name="object 28">
                <a:extLst>
                  <a:ext uri="{FF2B5EF4-FFF2-40B4-BE49-F238E27FC236}">
                    <a16:creationId xmlns:a16="http://schemas.microsoft.com/office/drawing/2014/main" id="{D6C1140A-3340-303D-9907-59EBA57FC55E}"/>
                  </a:ext>
                </a:extLst>
              </p:cNvPr>
              <p:cNvPicPr/>
              <p:nvPr/>
            </p:nvPicPr>
            <p:blipFill>
              <a:blip r:embed="rId6" cstate="print"/>
              <a:stretch>
                <a:fillRect/>
              </a:stretch>
            </p:blipFill>
            <p:spPr>
              <a:xfrm>
                <a:off x="503624" y="1723370"/>
                <a:ext cx="113334" cy="141668"/>
              </a:xfrm>
              <a:prstGeom prst="rect">
                <a:avLst/>
              </a:prstGeom>
            </p:spPr>
          </p:pic>
          <p:sp>
            <p:nvSpPr>
              <p:cNvPr id="1042" name="object 29">
                <a:extLst>
                  <a:ext uri="{FF2B5EF4-FFF2-40B4-BE49-F238E27FC236}">
                    <a16:creationId xmlns:a16="http://schemas.microsoft.com/office/drawing/2014/main" id="{B76146CB-A94D-8E5D-5815-141643971C6E}"/>
                  </a:ext>
                </a:extLst>
              </p:cNvPr>
              <p:cNvSpPr/>
              <p:nvPr/>
            </p:nvSpPr>
            <p:spPr>
              <a:xfrm>
                <a:off x="457200" y="1884658"/>
                <a:ext cx="203200" cy="349250"/>
              </a:xfrm>
              <a:custGeom>
                <a:avLst/>
                <a:gdLst/>
                <a:ahLst/>
                <a:cxnLst/>
                <a:rect l="l" t="t" r="r" b="b"/>
                <a:pathLst>
                  <a:path w="203200" h="349250">
                    <a:moveTo>
                      <a:pt x="153314" y="0"/>
                    </a:moveTo>
                    <a:lnTo>
                      <a:pt x="52870" y="0"/>
                    </a:lnTo>
                    <a:lnTo>
                      <a:pt x="42213" y="1074"/>
                    </a:lnTo>
                    <a:lnTo>
                      <a:pt x="9027" y="23316"/>
                    </a:lnTo>
                    <a:lnTo>
                      <a:pt x="0" y="52882"/>
                    </a:lnTo>
                    <a:lnTo>
                      <a:pt x="0" y="165620"/>
                    </a:lnTo>
                    <a:lnTo>
                      <a:pt x="2077" y="175913"/>
                    </a:lnTo>
                    <a:lnTo>
                      <a:pt x="7743" y="184318"/>
                    </a:lnTo>
                    <a:lnTo>
                      <a:pt x="16148" y="189984"/>
                    </a:lnTo>
                    <a:lnTo>
                      <a:pt x="26441" y="192062"/>
                    </a:lnTo>
                    <a:lnTo>
                      <a:pt x="30302" y="192062"/>
                    </a:lnTo>
                    <a:lnTo>
                      <a:pt x="33985" y="191223"/>
                    </a:lnTo>
                    <a:lnTo>
                      <a:pt x="40601" y="188239"/>
                    </a:lnTo>
                    <a:lnTo>
                      <a:pt x="43548" y="186080"/>
                    </a:lnTo>
                    <a:lnTo>
                      <a:pt x="45973" y="183438"/>
                    </a:lnTo>
                    <a:lnTo>
                      <a:pt x="45973" y="320395"/>
                    </a:lnTo>
                    <a:lnTo>
                      <a:pt x="48218" y="331510"/>
                    </a:lnTo>
                    <a:lnTo>
                      <a:pt x="54338" y="340585"/>
                    </a:lnTo>
                    <a:lnTo>
                      <a:pt x="63413" y="346702"/>
                    </a:lnTo>
                    <a:lnTo>
                      <a:pt x="74523" y="348945"/>
                    </a:lnTo>
                    <a:lnTo>
                      <a:pt x="139534" y="348945"/>
                    </a:lnTo>
                    <a:lnTo>
                      <a:pt x="146685" y="345757"/>
                    </a:lnTo>
                    <a:lnTo>
                      <a:pt x="157010" y="335419"/>
                    </a:lnTo>
                    <a:lnTo>
                      <a:pt x="160210" y="328282"/>
                    </a:lnTo>
                    <a:lnTo>
                      <a:pt x="160210" y="233019"/>
                    </a:lnTo>
                    <a:lnTo>
                      <a:pt x="156514" y="226936"/>
                    </a:lnTo>
                    <a:lnTo>
                      <a:pt x="154381" y="219786"/>
                    </a:lnTo>
                    <a:lnTo>
                      <a:pt x="154381" y="99415"/>
                    </a:lnTo>
                    <a:lnTo>
                      <a:pt x="158048" y="77583"/>
                    </a:lnTo>
                    <a:lnTo>
                      <a:pt x="168224" y="58767"/>
                    </a:lnTo>
                    <a:lnTo>
                      <a:pt x="183667" y="44206"/>
                    </a:lnTo>
                    <a:lnTo>
                      <a:pt x="203136" y="35140"/>
                    </a:lnTo>
                    <a:lnTo>
                      <a:pt x="195507" y="21013"/>
                    </a:lnTo>
                    <a:lnTo>
                      <a:pt x="184107" y="9893"/>
                    </a:lnTo>
                    <a:lnTo>
                      <a:pt x="169766" y="2611"/>
                    </a:lnTo>
                    <a:lnTo>
                      <a:pt x="153314" y="0"/>
                    </a:lnTo>
                    <a:close/>
                  </a:path>
                </a:pathLst>
              </a:custGeom>
              <a:solidFill>
                <a:srgbClr val="004F38"/>
              </a:solidFill>
            </p:spPr>
            <p:txBody>
              <a:bodyPr wrap="square" lIns="0" tIns="0" rIns="0" bIns="0" rtlCol="0"/>
              <a:lstStyle/>
              <a:p>
                <a:endParaRPr/>
              </a:p>
            </p:txBody>
          </p:sp>
          <p:pic>
            <p:nvPicPr>
              <p:cNvPr id="1043" name="object 30">
                <a:extLst>
                  <a:ext uri="{FF2B5EF4-FFF2-40B4-BE49-F238E27FC236}">
                    <a16:creationId xmlns:a16="http://schemas.microsoft.com/office/drawing/2014/main" id="{D26EE5E3-DF50-70F4-17AA-9DD169C15995}"/>
                  </a:ext>
                </a:extLst>
              </p:cNvPr>
              <p:cNvPicPr/>
              <p:nvPr/>
            </p:nvPicPr>
            <p:blipFill>
              <a:blip r:embed="rId6" cstate="print"/>
              <a:stretch>
                <a:fillRect/>
              </a:stretch>
            </p:blipFill>
            <p:spPr>
              <a:xfrm>
                <a:off x="840101" y="1723370"/>
                <a:ext cx="113334" cy="141668"/>
              </a:xfrm>
              <a:prstGeom prst="rect">
                <a:avLst/>
              </a:prstGeom>
            </p:spPr>
          </p:pic>
          <p:sp>
            <p:nvSpPr>
              <p:cNvPr id="1044" name="object 31">
                <a:extLst>
                  <a:ext uri="{FF2B5EF4-FFF2-40B4-BE49-F238E27FC236}">
                    <a16:creationId xmlns:a16="http://schemas.microsoft.com/office/drawing/2014/main" id="{C80768EB-D79C-5326-3FCC-285CB037BED8}"/>
                  </a:ext>
                </a:extLst>
              </p:cNvPr>
              <p:cNvSpPr/>
              <p:nvPr/>
            </p:nvSpPr>
            <p:spPr>
              <a:xfrm>
                <a:off x="796724" y="1884658"/>
                <a:ext cx="203200" cy="349250"/>
              </a:xfrm>
              <a:custGeom>
                <a:avLst/>
                <a:gdLst/>
                <a:ahLst/>
                <a:cxnLst/>
                <a:rect l="l" t="t" r="r" b="b"/>
                <a:pathLst>
                  <a:path w="203200" h="349250">
                    <a:moveTo>
                      <a:pt x="150266" y="0"/>
                    </a:moveTo>
                    <a:lnTo>
                      <a:pt x="49822" y="0"/>
                    </a:lnTo>
                    <a:lnTo>
                      <a:pt x="33370" y="2611"/>
                    </a:lnTo>
                    <a:lnTo>
                      <a:pt x="19029" y="9893"/>
                    </a:lnTo>
                    <a:lnTo>
                      <a:pt x="7629" y="21013"/>
                    </a:lnTo>
                    <a:lnTo>
                      <a:pt x="0" y="35140"/>
                    </a:lnTo>
                    <a:lnTo>
                      <a:pt x="19469" y="44206"/>
                    </a:lnTo>
                    <a:lnTo>
                      <a:pt x="34912" y="58767"/>
                    </a:lnTo>
                    <a:lnTo>
                      <a:pt x="45087" y="77583"/>
                    </a:lnTo>
                    <a:lnTo>
                      <a:pt x="48755" y="99415"/>
                    </a:lnTo>
                    <a:lnTo>
                      <a:pt x="48755" y="219786"/>
                    </a:lnTo>
                    <a:lnTo>
                      <a:pt x="46621" y="226936"/>
                    </a:lnTo>
                    <a:lnTo>
                      <a:pt x="42925" y="233019"/>
                    </a:lnTo>
                    <a:lnTo>
                      <a:pt x="42925" y="328282"/>
                    </a:lnTo>
                    <a:lnTo>
                      <a:pt x="46126" y="335419"/>
                    </a:lnTo>
                    <a:lnTo>
                      <a:pt x="56451" y="345757"/>
                    </a:lnTo>
                    <a:lnTo>
                      <a:pt x="63601" y="348945"/>
                    </a:lnTo>
                    <a:lnTo>
                      <a:pt x="128612" y="348945"/>
                    </a:lnTo>
                    <a:lnTo>
                      <a:pt x="139722" y="346702"/>
                    </a:lnTo>
                    <a:lnTo>
                      <a:pt x="148797" y="340585"/>
                    </a:lnTo>
                    <a:lnTo>
                      <a:pt x="154917" y="331510"/>
                    </a:lnTo>
                    <a:lnTo>
                      <a:pt x="157162" y="320395"/>
                    </a:lnTo>
                    <a:lnTo>
                      <a:pt x="157162" y="183438"/>
                    </a:lnTo>
                    <a:lnTo>
                      <a:pt x="159588" y="186080"/>
                    </a:lnTo>
                    <a:lnTo>
                      <a:pt x="162534" y="188239"/>
                    </a:lnTo>
                    <a:lnTo>
                      <a:pt x="169151" y="191223"/>
                    </a:lnTo>
                    <a:lnTo>
                      <a:pt x="172834" y="192062"/>
                    </a:lnTo>
                    <a:lnTo>
                      <a:pt x="176695" y="192062"/>
                    </a:lnTo>
                    <a:lnTo>
                      <a:pt x="186988" y="189984"/>
                    </a:lnTo>
                    <a:lnTo>
                      <a:pt x="195392" y="184318"/>
                    </a:lnTo>
                    <a:lnTo>
                      <a:pt x="201058" y="175913"/>
                    </a:lnTo>
                    <a:lnTo>
                      <a:pt x="203136" y="165620"/>
                    </a:lnTo>
                    <a:lnTo>
                      <a:pt x="203136" y="52882"/>
                    </a:lnTo>
                    <a:lnTo>
                      <a:pt x="187655" y="15493"/>
                    </a:lnTo>
                    <a:lnTo>
                      <a:pt x="160923" y="1074"/>
                    </a:lnTo>
                    <a:lnTo>
                      <a:pt x="150266" y="0"/>
                    </a:lnTo>
                    <a:close/>
                  </a:path>
                </a:pathLst>
              </a:custGeom>
              <a:solidFill>
                <a:srgbClr val="004F38"/>
              </a:solidFill>
            </p:spPr>
            <p:txBody>
              <a:bodyPr wrap="square" lIns="0" tIns="0" rIns="0" bIns="0" rtlCol="0"/>
              <a:lstStyle/>
              <a:p>
                <a:endParaRPr dirty="0"/>
              </a:p>
            </p:txBody>
          </p:sp>
        </p:grpSp>
        <p:sp>
          <p:nvSpPr>
            <p:cNvPr id="1039" name="Oval 1038">
              <a:extLst>
                <a:ext uri="{FF2B5EF4-FFF2-40B4-BE49-F238E27FC236}">
                  <a16:creationId xmlns:a16="http://schemas.microsoft.com/office/drawing/2014/main" id="{4247E73F-081D-FE6D-1284-24EC999B13E2}"/>
                </a:ext>
              </a:extLst>
            </p:cNvPr>
            <p:cNvSpPr/>
            <p:nvPr/>
          </p:nvSpPr>
          <p:spPr>
            <a:xfrm>
              <a:off x="678683" y="1797511"/>
              <a:ext cx="95589" cy="116892"/>
            </a:xfrm>
            <a:prstGeom prst="ellipse">
              <a:avLst/>
            </a:prstGeom>
            <a:solidFill>
              <a:srgbClr val="7BB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6" name="object 11">
            <a:extLst>
              <a:ext uri="{FF2B5EF4-FFF2-40B4-BE49-F238E27FC236}">
                <a16:creationId xmlns:a16="http://schemas.microsoft.com/office/drawing/2014/main" id="{8DD02C1D-A1D2-2FC5-0C0B-7F9E26952E26}"/>
              </a:ext>
            </a:extLst>
          </p:cNvPr>
          <p:cNvSpPr txBox="1"/>
          <p:nvPr/>
        </p:nvSpPr>
        <p:spPr>
          <a:xfrm>
            <a:off x="6002826" y="8456033"/>
            <a:ext cx="1633419" cy="259847"/>
          </a:xfrm>
          <a:prstGeom prst="rect">
            <a:avLst/>
          </a:prstGeom>
        </p:spPr>
        <p:txBody>
          <a:bodyPr vert="horz" wrap="square" lIns="0" tIns="13494" rIns="0" bIns="0" rtlCol="0">
            <a:spAutoFit/>
          </a:bodyPr>
          <a:lstStyle/>
          <a:p>
            <a:pPr marL="13495" marR="5400">
              <a:spcBef>
                <a:spcPts val="106"/>
              </a:spcBef>
            </a:pPr>
            <a:r>
              <a:rPr lang="en-US" sz="1600" b="1" dirty="0">
                <a:solidFill>
                  <a:srgbClr val="18453B"/>
                </a:solidFill>
                <a:latin typeface="Metropolis" panose="00000500000000000000" pitchFamily="50" charset="0"/>
                <a:cs typeface="Gotham Book"/>
              </a:rPr>
              <a:t>1,992</a:t>
            </a:r>
            <a:r>
              <a:rPr lang="en-US" sz="1200" i="1" spc="106" dirty="0">
                <a:solidFill>
                  <a:schemeClr val="tx1"/>
                </a:solidFill>
                <a:latin typeface="Metropolis Thin" panose="00000200000000000000" pitchFamily="50" charset="0"/>
                <a:cs typeface="Gotham Book"/>
              </a:rPr>
              <a:t> </a:t>
            </a:r>
            <a:r>
              <a:rPr lang="en-US" sz="1400" i="1" dirty="0">
                <a:solidFill>
                  <a:schemeClr val="tx1"/>
                </a:solidFill>
                <a:latin typeface="Metropolis Thin" panose="00000200000000000000" pitchFamily="50" charset="0"/>
                <a:cs typeface="Gotham Book"/>
              </a:rPr>
              <a:t>participants</a:t>
            </a:r>
          </a:p>
        </p:txBody>
      </p:sp>
      <p:pic>
        <p:nvPicPr>
          <p:cNvPr id="28" name="Picture 27">
            <a:extLst>
              <a:ext uri="{FF2B5EF4-FFF2-40B4-BE49-F238E27FC236}">
                <a16:creationId xmlns:a16="http://schemas.microsoft.com/office/drawing/2014/main" id="{2AECFA90-D5BD-CB8C-7EAE-5662296C292F}"/>
              </a:ext>
            </a:extLst>
          </p:cNvPr>
          <p:cNvPicPr>
            <a:picLocks noChangeAspect="1"/>
          </p:cNvPicPr>
          <p:nvPr/>
        </p:nvPicPr>
        <p:blipFill>
          <a:blip r:embed="rId7"/>
          <a:stretch>
            <a:fillRect/>
          </a:stretch>
        </p:blipFill>
        <p:spPr>
          <a:xfrm>
            <a:off x="5582108" y="7759154"/>
            <a:ext cx="423502" cy="369332"/>
          </a:xfrm>
          <a:prstGeom prst="rect">
            <a:avLst/>
          </a:prstGeom>
        </p:spPr>
      </p:pic>
      <p:sp>
        <p:nvSpPr>
          <p:cNvPr id="31" name="TextBox 30">
            <a:extLst>
              <a:ext uri="{FF2B5EF4-FFF2-40B4-BE49-F238E27FC236}">
                <a16:creationId xmlns:a16="http://schemas.microsoft.com/office/drawing/2014/main" id="{0AF539A4-6986-3636-7CFF-C3023C1DB784}"/>
              </a:ext>
            </a:extLst>
          </p:cNvPr>
          <p:cNvSpPr txBox="1"/>
          <p:nvPr/>
        </p:nvSpPr>
        <p:spPr>
          <a:xfrm>
            <a:off x="6045378" y="7806853"/>
            <a:ext cx="1138453" cy="338554"/>
          </a:xfrm>
          <a:prstGeom prst="rect">
            <a:avLst/>
          </a:prstGeom>
          <a:noFill/>
        </p:spPr>
        <p:txBody>
          <a:bodyPr wrap="none" rtlCol="0">
            <a:spAutoFit/>
          </a:bodyPr>
          <a:lstStyle/>
          <a:p>
            <a:r>
              <a:rPr lang="en-US" sz="1600" b="1" dirty="0">
                <a:solidFill>
                  <a:srgbClr val="18453B"/>
                </a:solidFill>
                <a:latin typeface="Metropolis" panose="00000500000000000000" pitchFamily="50" charset="0"/>
              </a:rPr>
              <a:t>45</a:t>
            </a:r>
            <a:r>
              <a:rPr lang="en-US" sz="1400" b="1" dirty="0">
                <a:solidFill>
                  <a:srgbClr val="18453B"/>
                </a:solidFill>
                <a:latin typeface="Metropolis" panose="00000500000000000000" pitchFamily="50" charset="0"/>
              </a:rPr>
              <a:t> </a:t>
            </a:r>
            <a:r>
              <a:rPr lang="en-US" sz="1400" i="1" dirty="0">
                <a:latin typeface="Metropolis Thin" panose="00000200000000000000" pitchFamily="50" charset="0"/>
              </a:rPr>
              <a:t>programs</a:t>
            </a:r>
          </a:p>
        </p:txBody>
      </p:sp>
      <p:pic>
        <p:nvPicPr>
          <p:cNvPr id="35" name="Picture 34">
            <a:extLst>
              <a:ext uri="{FF2B5EF4-FFF2-40B4-BE49-F238E27FC236}">
                <a16:creationId xmlns:a16="http://schemas.microsoft.com/office/drawing/2014/main" id="{64A0DEF0-267A-E2D3-1974-5ABCA0001A35}"/>
              </a:ext>
            </a:extLst>
          </p:cNvPr>
          <p:cNvPicPr>
            <a:picLocks noChangeAspect="1"/>
          </p:cNvPicPr>
          <p:nvPr/>
        </p:nvPicPr>
        <p:blipFill>
          <a:blip r:embed="rId8" cstate="print">
            <a:extLst>
              <a:ext uri="{28A0092B-C50C-407E-A947-70E740481C1C}">
                <a14:useLocalDpi xmlns:a14="http://schemas.microsoft.com/office/drawing/2010/main"/>
              </a:ext>
            </a:extLst>
          </a:blip>
          <a:srcRect t="10499" r="8210"/>
          <a:stretch/>
        </p:blipFill>
        <p:spPr>
          <a:xfrm>
            <a:off x="5456810" y="947771"/>
            <a:ext cx="2315590" cy="2108631"/>
          </a:xfrm>
          <a:prstGeom prst="rect">
            <a:avLst/>
          </a:prstGeom>
          <a:ln w="28575">
            <a:noFill/>
          </a:ln>
        </p:spPr>
      </p:pic>
      <p:pic>
        <p:nvPicPr>
          <p:cNvPr id="36" name="Picture 35">
            <a:extLst>
              <a:ext uri="{FF2B5EF4-FFF2-40B4-BE49-F238E27FC236}">
                <a16:creationId xmlns:a16="http://schemas.microsoft.com/office/drawing/2014/main" id="{6B0F887E-13BB-3207-FCB0-7126872F643D}"/>
              </a:ext>
            </a:extLst>
          </p:cNvPr>
          <p:cNvPicPr>
            <a:picLocks noChangeAspect="1"/>
          </p:cNvPicPr>
          <p:nvPr/>
        </p:nvPicPr>
        <p:blipFill>
          <a:blip r:embed="rId9" cstate="print">
            <a:extLst>
              <a:ext uri="{28A0092B-C50C-407E-A947-70E740481C1C}">
                <a14:useLocalDpi xmlns:a14="http://schemas.microsoft.com/office/drawing/2010/main"/>
              </a:ext>
            </a:extLst>
          </a:blip>
          <a:srcRect r="15473"/>
          <a:stretch/>
        </p:blipFill>
        <p:spPr>
          <a:xfrm>
            <a:off x="3105712" y="1784535"/>
            <a:ext cx="2580938" cy="1741449"/>
          </a:xfrm>
          <a:prstGeom prst="rect">
            <a:avLst/>
          </a:prstGeom>
          <a:ln w="28575">
            <a:noFill/>
          </a:ln>
        </p:spPr>
      </p:pic>
      <p:pic>
        <p:nvPicPr>
          <p:cNvPr id="32" name="Picture 31">
            <a:extLst>
              <a:ext uri="{FF2B5EF4-FFF2-40B4-BE49-F238E27FC236}">
                <a16:creationId xmlns:a16="http://schemas.microsoft.com/office/drawing/2014/main" id="{1CA8F0C1-91EA-9321-7B48-28FEED0B0EF1}"/>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0" y="777858"/>
            <a:ext cx="2026191" cy="2673235"/>
          </a:xfrm>
          <a:prstGeom prst="rect">
            <a:avLst/>
          </a:prstGeom>
          <a:ln w="28575">
            <a:noFill/>
          </a:ln>
        </p:spPr>
      </p:pic>
      <p:sp>
        <p:nvSpPr>
          <p:cNvPr id="3" name="TextBox 2">
            <a:extLst>
              <a:ext uri="{FF2B5EF4-FFF2-40B4-BE49-F238E27FC236}">
                <a16:creationId xmlns:a16="http://schemas.microsoft.com/office/drawing/2014/main" id="{28183A05-C2B2-CED1-50CC-C5EE467AEE48}"/>
              </a:ext>
            </a:extLst>
          </p:cNvPr>
          <p:cNvSpPr txBox="1"/>
          <p:nvPr/>
        </p:nvSpPr>
        <p:spPr>
          <a:xfrm>
            <a:off x="2465809" y="6461678"/>
            <a:ext cx="2286000" cy="307777"/>
          </a:xfrm>
          <a:prstGeom prst="rect">
            <a:avLst/>
          </a:prstGeom>
          <a:noFill/>
        </p:spPr>
        <p:txBody>
          <a:bodyPr wrap="square" rtlCol="0">
            <a:spAutoFit/>
          </a:bodyPr>
          <a:lstStyle/>
          <a:p>
            <a:pPr algn="ctr"/>
            <a:r>
              <a:rPr lang="en-US" sz="1400" b="1" dirty="0">
                <a:solidFill>
                  <a:srgbClr val="18453B"/>
                </a:solidFill>
                <a:latin typeface="Metropolis Thin" panose="00000200000000000000" pitchFamily="50" charset="0"/>
              </a:rPr>
              <a:t>Managing Farm Stress</a:t>
            </a:r>
          </a:p>
        </p:txBody>
      </p:sp>
      <p:sp>
        <p:nvSpPr>
          <p:cNvPr id="8" name="object 7">
            <a:extLst>
              <a:ext uri="{FF2B5EF4-FFF2-40B4-BE49-F238E27FC236}">
                <a16:creationId xmlns:a16="http://schemas.microsoft.com/office/drawing/2014/main" id="{742FE994-9679-BDAF-0620-2BAE6655C828}"/>
              </a:ext>
            </a:extLst>
          </p:cNvPr>
          <p:cNvSpPr/>
          <p:nvPr/>
        </p:nvSpPr>
        <p:spPr>
          <a:xfrm>
            <a:off x="1424629" y="9651103"/>
            <a:ext cx="692229" cy="211177"/>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pic>
        <p:nvPicPr>
          <p:cNvPr id="34" name="Picture 33">
            <a:extLst>
              <a:ext uri="{FF2B5EF4-FFF2-40B4-BE49-F238E27FC236}">
                <a16:creationId xmlns:a16="http://schemas.microsoft.com/office/drawing/2014/main" id="{F3EA8B56-6E48-AA87-9DFF-35316DCC53EB}"/>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1843130" y="584625"/>
            <a:ext cx="2668043" cy="1603777"/>
          </a:xfrm>
          <a:prstGeom prst="rect">
            <a:avLst/>
          </a:prstGeom>
          <a:ln w="28575">
            <a:noFill/>
          </a:ln>
        </p:spPr>
      </p:pic>
      <p:grpSp>
        <p:nvGrpSpPr>
          <p:cNvPr id="9" name="Group 8">
            <a:extLst>
              <a:ext uri="{FF2B5EF4-FFF2-40B4-BE49-F238E27FC236}">
                <a16:creationId xmlns:a16="http://schemas.microsoft.com/office/drawing/2014/main" id="{84D13A1C-729B-725D-10C1-A4D418F60FB7}"/>
              </a:ext>
            </a:extLst>
          </p:cNvPr>
          <p:cNvGrpSpPr/>
          <p:nvPr/>
        </p:nvGrpSpPr>
        <p:grpSpPr>
          <a:xfrm>
            <a:off x="1312970" y="1865626"/>
            <a:ext cx="2235021" cy="1453008"/>
            <a:chOff x="1356742" y="1805038"/>
            <a:chExt cx="2235021" cy="1453008"/>
          </a:xfrm>
        </p:grpSpPr>
        <p:pic>
          <p:nvPicPr>
            <p:cNvPr id="37" name="Picture 36">
              <a:extLst>
                <a:ext uri="{FF2B5EF4-FFF2-40B4-BE49-F238E27FC236}">
                  <a16:creationId xmlns:a16="http://schemas.microsoft.com/office/drawing/2014/main" id="{9C83FF25-CEB1-AFBE-867F-4002BF8D729F}"/>
                </a:ext>
              </a:extLst>
            </p:cNvPr>
            <p:cNvPicPr>
              <a:picLocks noChangeAspect="1"/>
            </p:cNvPicPr>
            <p:nvPr/>
          </p:nvPicPr>
          <p:blipFill>
            <a:blip r:embed="rId12"/>
            <a:stretch>
              <a:fillRect/>
            </a:stretch>
          </p:blipFill>
          <p:spPr>
            <a:xfrm>
              <a:off x="1356742" y="1805038"/>
              <a:ext cx="2235021" cy="1453008"/>
            </a:xfrm>
            <a:prstGeom prst="rect">
              <a:avLst/>
            </a:prstGeom>
            <a:ln w="28575">
              <a:noFill/>
            </a:ln>
          </p:spPr>
        </p:pic>
        <p:sp>
          <p:nvSpPr>
            <p:cNvPr id="39" name="TextBox 38">
              <a:extLst>
                <a:ext uri="{FF2B5EF4-FFF2-40B4-BE49-F238E27FC236}">
                  <a16:creationId xmlns:a16="http://schemas.microsoft.com/office/drawing/2014/main" id="{78E8F46A-72CA-9541-CB5A-2093F5E01F63}"/>
                </a:ext>
              </a:extLst>
            </p:cNvPr>
            <p:cNvSpPr txBox="1"/>
            <p:nvPr/>
          </p:nvSpPr>
          <p:spPr>
            <a:xfrm>
              <a:off x="1562823" y="1946222"/>
              <a:ext cx="1822857" cy="1231106"/>
            </a:xfrm>
            <a:prstGeom prst="rect">
              <a:avLst/>
            </a:prstGeom>
            <a:noFill/>
          </p:spPr>
          <p:txBody>
            <a:bodyPr wrap="square" lIns="91440" tIns="45720" rIns="91440" bIns="45720" rtlCol="0" anchor="t">
              <a:spAutoFit/>
            </a:bodyPr>
            <a:lstStyle/>
            <a:p>
              <a:pPr algn="ctr"/>
              <a:r>
                <a:rPr lang="en-US" sz="1400" i="1" dirty="0">
                  <a:solidFill>
                    <a:srgbClr val="18453B"/>
                  </a:solidFill>
                  <a:latin typeface="Metropolis Thin"/>
                </a:rPr>
                <a:t>2024 saw an increase of </a:t>
              </a:r>
              <a:r>
                <a:rPr lang="en-US" sz="1600" b="1" i="1" dirty="0">
                  <a:solidFill>
                    <a:srgbClr val="18453B"/>
                  </a:solidFill>
                  <a:latin typeface="Metropolis"/>
                </a:rPr>
                <a:t>1,130</a:t>
              </a:r>
              <a:r>
                <a:rPr lang="en-US" sz="1400" b="1" i="1" dirty="0">
                  <a:solidFill>
                    <a:srgbClr val="18453B"/>
                  </a:solidFill>
                  <a:latin typeface="Metropolis"/>
                </a:rPr>
                <a:t> Farm Stress participants</a:t>
              </a:r>
              <a:r>
                <a:rPr lang="en-US" sz="1400" i="1" dirty="0">
                  <a:solidFill>
                    <a:srgbClr val="18453B"/>
                  </a:solidFill>
                  <a:latin typeface="Metropolis Thin"/>
                </a:rPr>
                <a:t>, representing a </a:t>
              </a:r>
              <a:r>
                <a:rPr lang="en-US" sz="1600" b="1" i="1" dirty="0">
                  <a:solidFill>
                    <a:srgbClr val="18453B"/>
                  </a:solidFill>
                  <a:latin typeface="Metropolis"/>
                </a:rPr>
                <a:t>131%</a:t>
              </a:r>
              <a:r>
                <a:rPr lang="en-US" sz="1400" b="1" i="1" dirty="0">
                  <a:solidFill>
                    <a:srgbClr val="18453B"/>
                  </a:solidFill>
                  <a:latin typeface="Metropolis Thin"/>
                </a:rPr>
                <a:t> </a:t>
              </a:r>
              <a:r>
                <a:rPr lang="en-US" sz="1400" b="1" i="1" dirty="0">
                  <a:solidFill>
                    <a:srgbClr val="18453B"/>
                  </a:solidFill>
                  <a:latin typeface="Metropolis"/>
                </a:rPr>
                <a:t>increase</a:t>
              </a:r>
            </a:p>
          </p:txBody>
        </p:sp>
      </p:grpSp>
      <p:pic>
        <p:nvPicPr>
          <p:cNvPr id="33" name="Picture 32">
            <a:extLst>
              <a:ext uri="{FF2B5EF4-FFF2-40B4-BE49-F238E27FC236}">
                <a16:creationId xmlns:a16="http://schemas.microsoft.com/office/drawing/2014/main" id="{AC50F512-3802-A10F-7FBE-84617F4ADFF6}"/>
              </a:ext>
            </a:extLst>
          </p:cNvPr>
          <p:cNvPicPr>
            <a:picLocks noChangeAspect="1"/>
          </p:cNvPicPr>
          <p:nvPr/>
        </p:nvPicPr>
        <p:blipFill>
          <a:blip r:embed="rId13"/>
          <a:stretch>
            <a:fillRect/>
          </a:stretch>
        </p:blipFill>
        <p:spPr>
          <a:xfrm>
            <a:off x="5686650" y="2898264"/>
            <a:ext cx="2085750" cy="649445"/>
          </a:xfrm>
          <a:prstGeom prst="rect">
            <a:avLst/>
          </a:prstGeom>
        </p:spPr>
      </p:pic>
      <p:sp>
        <p:nvSpPr>
          <p:cNvPr id="10" name="TextBox 9">
            <a:extLst>
              <a:ext uri="{FF2B5EF4-FFF2-40B4-BE49-F238E27FC236}">
                <a16:creationId xmlns:a16="http://schemas.microsoft.com/office/drawing/2014/main" id="{1CA4BAD2-5FEE-1FA0-BE83-E4867F504522}"/>
              </a:ext>
            </a:extLst>
          </p:cNvPr>
          <p:cNvSpPr txBox="1"/>
          <p:nvPr/>
        </p:nvSpPr>
        <p:spPr>
          <a:xfrm>
            <a:off x="5222902" y="7293206"/>
            <a:ext cx="2286000" cy="369332"/>
          </a:xfrm>
          <a:prstGeom prst="rect">
            <a:avLst/>
          </a:prstGeom>
          <a:noFill/>
        </p:spPr>
        <p:txBody>
          <a:bodyPr wrap="square" rtlCol="0">
            <a:spAutoFit/>
          </a:bodyPr>
          <a:lstStyle/>
          <a:p>
            <a:pPr algn="ctr"/>
            <a:r>
              <a:rPr lang="en-US" b="1" dirty="0">
                <a:solidFill>
                  <a:srgbClr val="18453B"/>
                </a:solidFill>
                <a:latin typeface="Metropolis Thin" panose="00000200000000000000" pitchFamily="50" charset="0"/>
              </a:rPr>
              <a:t>Managing Farm Stress</a:t>
            </a:r>
          </a:p>
        </p:txBody>
      </p:sp>
    </p:spTree>
    <p:extLst>
      <p:ext uri="{BB962C8B-B14F-4D97-AF65-F5344CB8AC3E}">
        <p14:creationId xmlns:p14="http://schemas.microsoft.com/office/powerpoint/2010/main" val="5264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9C2CFC-A156-8AC2-9D24-BB6CC43617D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20006E2-B032-298E-C16B-72D4358C392C}"/>
              </a:ext>
            </a:extLst>
          </p:cNvPr>
          <p:cNvSpPr txBox="1"/>
          <p:nvPr/>
        </p:nvSpPr>
        <p:spPr>
          <a:xfrm>
            <a:off x="137902" y="4661160"/>
            <a:ext cx="7420186" cy="4846320"/>
          </a:xfrm>
          <a:prstGeom prst="rect">
            <a:avLst/>
          </a:prstGeom>
          <a:noFill/>
        </p:spPr>
        <p:txBody>
          <a:bodyPr wrap="square" lIns="91440" tIns="45720" rIns="91440" bIns="45720" numCol="3" spcCol="182880" anchor="t">
            <a:spAutoFit/>
          </a:bodyPr>
          <a:lstStyle/>
          <a:p>
            <a:pPr algn="just">
              <a:buNone/>
            </a:pPr>
            <a:endParaRPr lang="en-US" sz="1050" b="0" i="0" dirty="0">
              <a:solidFill>
                <a:srgbClr val="000000"/>
              </a:solidFill>
              <a:effectLst/>
              <a:latin typeface="Metropolis" panose="00000500000000000000"/>
            </a:endParaRPr>
          </a:p>
          <a:p>
            <a:r>
              <a:rPr lang="en-US" sz="1400" dirty="0">
                <a:solidFill>
                  <a:srgbClr val="18453B"/>
                </a:solidFill>
                <a:latin typeface="Metropolis Medium" panose="00000600000000000000" pitchFamily="50" charset="0"/>
              </a:rPr>
              <a:t>EXTENSION </a:t>
            </a:r>
          </a:p>
          <a:p>
            <a:r>
              <a:rPr lang="en-US" sz="1400" dirty="0">
                <a:solidFill>
                  <a:srgbClr val="18453B"/>
                </a:solidFill>
                <a:latin typeface="Metropolis Medium" panose="00000600000000000000" pitchFamily="50" charset="0"/>
              </a:rPr>
              <a:t>MASTER GARDENER</a:t>
            </a:r>
          </a:p>
          <a:p>
            <a:pPr algn="just">
              <a:buNone/>
            </a:pPr>
            <a:endParaRPr lang="en-US" sz="1050" b="0" i="0" dirty="0">
              <a:solidFill>
                <a:srgbClr val="000000"/>
              </a:solidFill>
              <a:effectLst/>
              <a:latin typeface="Metropolis" panose="00000500000000000000"/>
            </a:endParaRPr>
          </a:p>
          <a:p>
            <a:pPr algn="just">
              <a:buNone/>
            </a:pPr>
            <a:r>
              <a:rPr lang="en-US" sz="1050" b="0" i="0" dirty="0">
                <a:solidFill>
                  <a:srgbClr val="000000"/>
                </a:solidFill>
                <a:effectLst/>
                <a:latin typeface="Metropolis" panose="00000500000000000000"/>
              </a:rPr>
              <a:t>This year, through volunteer outreach, MSU Extension Master Gardeners continued to share science-based gardening knowledge, engaged citizens</a:t>
            </a:r>
            <a:r>
              <a:rPr lang="en-US" sz="1050" dirty="0">
                <a:solidFill>
                  <a:srgbClr val="000000"/>
                </a:solidFill>
                <a:latin typeface="Metropolis" panose="00000500000000000000"/>
              </a:rPr>
              <a:t>,</a:t>
            </a:r>
            <a:r>
              <a:rPr lang="en-US" sz="1050" b="0" i="0" dirty="0">
                <a:solidFill>
                  <a:srgbClr val="000000"/>
                </a:solidFill>
                <a:effectLst/>
                <a:latin typeface="Metropolis" panose="00000500000000000000"/>
              </a:rPr>
              <a:t> and empowered communities in environmentally responsible gardening practices. </a:t>
            </a:r>
          </a:p>
          <a:p>
            <a:pPr algn="just">
              <a:buNone/>
            </a:pPr>
            <a:endParaRPr lang="en-US" sz="1050" dirty="0">
              <a:solidFill>
                <a:srgbClr val="000000"/>
              </a:solidFill>
              <a:latin typeface="Metropolis" panose="00000500000000000000"/>
            </a:endParaRPr>
          </a:p>
          <a:p>
            <a:pPr algn="just">
              <a:buNone/>
            </a:pPr>
            <a:r>
              <a:rPr lang="en-US" sz="1050" b="0" i="0" dirty="0">
                <a:solidFill>
                  <a:srgbClr val="000000"/>
                </a:solidFill>
                <a:effectLst/>
                <a:latin typeface="Metropolis" panose="00000500000000000000"/>
              </a:rPr>
              <a:t>In 2024, MSU Extension Master Gardeners volunteered for 96 hours in Manistee County, a time contribution valued at $3,215. MSU Extension Master Gardener volunteer activities impacted county residents by improving quality of life, empowering youth, protecting water quality, creating habitat for pollinators, and improving food security.</a:t>
            </a:r>
          </a:p>
          <a:p>
            <a:pPr algn="just">
              <a:buNone/>
            </a:pPr>
            <a:endParaRPr lang="en-US" sz="1050" b="0" i="0" dirty="0">
              <a:solidFill>
                <a:srgbClr val="000000"/>
              </a:solidFill>
              <a:effectLst/>
              <a:latin typeface="Metropolis" panose="00000500000000000000"/>
            </a:endParaRPr>
          </a:p>
          <a:p>
            <a:pPr algn="just">
              <a:buNone/>
            </a:pPr>
            <a:r>
              <a:rPr lang="en-US" sz="1050" b="0" i="0" dirty="0">
                <a:solidFill>
                  <a:srgbClr val="000000"/>
                </a:solidFill>
                <a:effectLst/>
                <a:latin typeface="Metropolis" panose="00000500000000000000"/>
              </a:rPr>
              <a:t>For example, MSU Extension Master Gardener Volunteers worked tirelessly to improve Manistee residents’ access to healthy food last year at the Sophia St</a:t>
            </a:r>
            <a:r>
              <a:rPr lang="en-US" sz="1050" dirty="0">
                <a:solidFill>
                  <a:srgbClr val="000000"/>
                </a:solidFill>
                <a:latin typeface="Metropolis" panose="00000500000000000000"/>
              </a:rPr>
              <a:t>.</a:t>
            </a:r>
            <a:r>
              <a:rPr lang="en-US" sz="1050" b="0" i="0" dirty="0">
                <a:solidFill>
                  <a:srgbClr val="000000"/>
                </a:solidFill>
                <a:effectLst/>
                <a:latin typeface="Metropolis" panose="00000500000000000000"/>
              </a:rPr>
              <a:t> Community Garden and the Armory Youth Project. </a:t>
            </a:r>
          </a:p>
          <a:p>
            <a:pPr algn="just">
              <a:buNone/>
            </a:pPr>
            <a:endParaRPr lang="en-US" sz="1050" dirty="0">
              <a:solidFill>
                <a:srgbClr val="000000"/>
              </a:solidFill>
              <a:latin typeface="Metropolis" panose="00000500000000000000"/>
            </a:endParaRPr>
          </a:p>
          <a:p>
            <a:pPr algn="just">
              <a:buNone/>
            </a:pPr>
            <a:endParaRPr lang="en-US" sz="1050" b="0" i="0" dirty="0">
              <a:solidFill>
                <a:srgbClr val="000000"/>
              </a:solidFill>
              <a:effectLst/>
              <a:latin typeface="Metropolis" panose="00000500000000000000"/>
            </a:endParaRPr>
          </a:p>
          <a:p>
            <a:pPr algn="just"/>
            <a:r>
              <a:rPr lang="en-US" sz="1050" b="0" i="0" dirty="0">
                <a:solidFill>
                  <a:srgbClr val="000000"/>
                </a:solidFill>
                <a:effectLst/>
                <a:latin typeface="Metropolis" panose="00000500000000000000"/>
              </a:rPr>
              <a:t>Community members participating in these projects received gardening education as well as access to free produce, herbs, and cut flowers. In addition, the Armory Youth Project garden generated 251 pounds of fresh produce that was donated to area food pantries.</a:t>
            </a:r>
          </a:p>
          <a:p>
            <a:pPr algn="just">
              <a:buNone/>
            </a:pPr>
            <a:endParaRPr lang="en-US" sz="1050" b="0" i="0" dirty="0">
              <a:solidFill>
                <a:srgbClr val="000000"/>
              </a:solidFill>
              <a:effectLst/>
              <a:latin typeface="Metropolis" panose="00000500000000000000"/>
            </a:endParaRPr>
          </a:p>
          <a:p>
            <a:pPr algn="just">
              <a:buNone/>
            </a:pPr>
            <a:r>
              <a:rPr lang="en-US" sz="1050" b="0" i="0" dirty="0">
                <a:solidFill>
                  <a:srgbClr val="000000"/>
                </a:solidFill>
                <a:effectLst/>
                <a:latin typeface="Metropolis" panose="00000500000000000000"/>
              </a:rPr>
              <a:t>In another highlight from 2024, MSU Extension Master Gardener volunteers hosted a Smart Gardening education booth at the Manistee Conservation District’s seed swap event at the Manistee County Library. Attendees of the seed swap received free educational handouts on a variety of horticulture techniques that are designed to improve vegetable production and reduce the environmental impact of landscape and garden activities.</a:t>
            </a:r>
          </a:p>
          <a:p>
            <a:pPr algn="just">
              <a:buNone/>
            </a:pPr>
            <a:endParaRPr lang="en-US" sz="1050" b="0" i="0" dirty="0">
              <a:solidFill>
                <a:srgbClr val="000000"/>
              </a:solidFill>
              <a:effectLst/>
              <a:latin typeface="Metropolis" panose="00000500000000000000"/>
            </a:endParaRPr>
          </a:p>
          <a:p>
            <a:pPr algn="just"/>
            <a:r>
              <a:rPr lang="en-US" sz="1050" b="0" i="0" dirty="0">
                <a:solidFill>
                  <a:srgbClr val="000000"/>
                </a:solidFill>
                <a:effectLst/>
                <a:latin typeface="Metropolis" panose="00000500000000000000"/>
              </a:rPr>
              <a:t>At Lake Bluff Farms, MSU Extension Master Gardeners installed pollinator habitat gardens on the grounds that include </a:t>
            </a:r>
            <a:r>
              <a:rPr lang="en-US" sz="1050" dirty="0">
                <a:solidFill>
                  <a:srgbClr val="000000"/>
                </a:solidFill>
                <a:latin typeface="Metropolis" panose="00000500000000000000"/>
              </a:rPr>
              <a:t>signs</a:t>
            </a:r>
            <a:r>
              <a:rPr lang="en-US" sz="1050" b="0" i="0" dirty="0">
                <a:solidFill>
                  <a:srgbClr val="000000"/>
                </a:solidFill>
                <a:effectLst/>
                <a:latin typeface="Metropolis" panose="00000500000000000000"/>
              </a:rPr>
              <a:t> that educate the public </a:t>
            </a:r>
            <a:endParaRPr lang="en-US" sz="1050" dirty="0">
              <a:solidFill>
                <a:srgbClr val="000000"/>
              </a:solidFill>
              <a:latin typeface="Metropolis" panose="00000500000000000000"/>
            </a:endParaRPr>
          </a:p>
          <a:p>
            <a:pPr algn="just"/>
            <a:endParaRPr lang="en-US" sz="1050" dirty="0">
              <a:solidFill>
                <a:srgbClr val="000000"/>
              </a:solidFill>
              <a:latin typeface="Metropolis" panose="00000500000000000000"/>
            </a:endParaRPr>
          </a:p>
          <a:p>
            <a:pPr algn="just"/>
            <a:endParaRPr lang="en-US" sz="1050" dirty="0">
              <a:solidFill>
                <a:srgbClr val="000000"/>
              </a:solidFill>
              <a:latin typeface="Metropolis" panose="00000500000000000000"/>
            </a:endParaRPr>
          </a:p>
          <a:p>
            <a:pPr algn="just"/>
            <a:endParaRPr lang="en-US" sz="1050" b="0" i="0" dirty="0">
              <a:solidFill>
                <a:srgbClr val="000000"/>
              </a:solidFill>
              <a:effectLst/>
              <a:latin typeface="Metropolis" panose="00000500000000000000"/>
            </a:endParaRPr>
          </a:p>
          <a:p>
            <a:pPr algn="just"/>
            <a:r>
              <a:rPr lang="en-US" sz="1050" b="0" i="0" dirty="0">
                <a:solidFill>
                  <a:srgbClr val="000000"/>
                </a:solidFill>
                <a:effectLst/>
                <a:latin typeface="Metropolis" panose="00000500000000000000"/>
              </a:rPr>
              <a:t>about the importance of native flowering plants for pollinators and other wildlife.</a:t>
            </a:r>
            <a:endParaRPr lang="en-US" dirty="0"/>
          </a:p>
        </p:txBody>
      </p:sp>
      <p:pic>
        <p:nvPicPr>
          <p:cNvPr id="19" name="Picture 18" descr="A group of people standing in front of a house">
            <a:extLst>
              <a:ext uri="{FF2B5EF4-FFF2-40B4-BE49-F238E27FC236}">
                <a16:creationId xmlns:a16="http://schemas.microsoft.com/office/drawing/2014/main" id="{BA3B309E-CFEB-E09C-C974-FCED45512AE9}"/>
              </a:ext>
            </a:extLst>
          </p:cNvPr>
          <p:cNvPicPr>
            <a:picLocks noChangeAspect="1"/>
          </p:cNvPicPr>
          <p:nvPr/>
        </p:nvPicPr>
        <p:blipFill>
          <a:blip r:embed="rId2" cstate="print">
            <a:extLst>
              <a:ext uri="{28A0092B-C50C-407E-A947-70E740481C1C}">
                <a14:useLocalDpi xmlns:a14="http://schemas.microsoft.com/office/drawing/2010/main" val="0"/>
              </a:ext>
            </a:extLst>
          </a:blip>
          <a:srcRect b="23856"/>
          <a:stretch>
            <a:fillRect/>
          </a:stretch>
        </p:blipFill>
        <p:spPr>
          <a:xfrm>
            <a:off x="21358" y="1139093"/>
            <a:ext cx="4191000" cy="2393390"/>
          </a:xfrm>
          <a:prstGeom prst="rect">
            <a:avLst/>
          </a:prstGeom>
        </p:spPr>
      </p:pic>
      <p:pic>
        <p:nvPicPr>
          <p:cNvPr id="17" name="Picture 16" descr="A child kneeling on a garden bed">
            <a:extLst>
              <a:ext uri="{FF2B5EF4-FFF2-40B4-BE49-F238E27FC236}">
                <a16:creationId xmlns:a16="http://schemas.microsoft.com/office/drawing/2014/main" id="{03CF58DC-4149-F002-B697-35B429E8C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86" y="1472034"/>
            <a:ext cx="4083395" cy="3062545"/>
          </a:xfrm>
          <a:prstGeom prst="rect">
            <a:avLst/>
          </a:prstGeom>
        </p:spPr>
      </p:pic>
      <p:pic>
        <p:nvPicPr>
          <p:cNvPr id="15" name="Picture 14" descr="A table with vegetables on it&#10;&#10;AI-generated content may be incorrect.">
            <a:extLst>
              <a:ext uri="{FF2B5EF4-FFF2-40B4-BE49-F238E27FC236}">
                <a16:creationId xmlns:a16="http://schemas.microsoft.com/office/drawing/2014/main" id="{7FABF67D-D530-E137-74D9-D40B72F32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665" y="5540882"/>
            <a:ext cx="2419004" cy="3225339"/>
          </a:xfrm>
          <a:prstGeom prst="rect">
            <a:avLst/>
          </a:prstGeom>
        </p:spPr>
      </p:pic>
      <p:sp>
        <p:nvSpPr>
          <p:cNvPr id="2" name="object 2">
            <a:extLst>
              <a:ext uri="{FF2B5EF4-FFF2-40B4-BE49-F238E27FC236}">
                <a16:creationId xmlns:a16="http://schemas.microsoft.com/office/drawing/2014/main" id="{DA79212B-8646-88D7-BF99-8C4299430C92}"/>
              </a:ext>
            </a:extLst>
          </p:cNvPr>
          <p:cNvSpPr/>
          <p:nvPr/>
        </p:nvSpPr>
        <p:spPr>
          <a:xfrm>
            <a:off x="0" y="533400"/>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grpSp>
        <p:nvGrpSpPr>
          <p:cNvPr id="4" name="object 4">
            <a:extLst>
              <a:ext uri="{FF2B5EF4-FFF2-40B4-BE49-F238E27FC236}">
                <a16:creationId xmlns:a16="http://schemas.microsoft.com/office/drawing/2014/main" id="{41CA7176-C116-0374-F171-56A6C29A249B}"/>
              </a:ext>
            </a:extLst>
          </p:cNvPr>
          <p:cNvGrpSpPr/>
          <p:nvPr/>
        </p:nvGrpSpPr>
        <p:grpSpPr>
          <a:xfrm>
            <a:off x="0" y="9451181"/>
            <a:ext cx="7772400" cy="607219"/>
            <a:chOff x="0" y="8572500"/>
            <a:chExt cx="7315200" cy="571500"/>
          </a:xfrm>
          <a:solidFill>
            <a:srgbClr val="18453B"/>
          </a:solidFill>
        </p:grpSpPr>
        <p:sp>
          <p:nvSpPr>
            <p:cNvPr id="5" name="object 5">
              <a:extLst>
                <a:ext uri="{FF2B5EF4-FFF2-40B4-BE49-F238E27FC236}">
                  <a16:creationId xmlns:a16="http://schemas.microsoft.com/office/drawing/2014/main" id="{E3469035-6D41-4A57-EF5B-BFF844B74173}"/>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grpFill/>
          </p:spPr>
          <p:txBody>
            <a:bodyPr wrap="square" lIns="0" tIns="0" rIns="0" bIns="0" rtlCol="0"/>
            <a:lstStyle/>
            <a:p>
              <a:endParaRPr/>
            </a:p>
          </p:txBody>
        </p:sp>
        <p:pic>
          <p:nvPicPr>
            <p:cNvPr id="6" name="object 6">
              <a:extLst>
                <a:ext uri="{FF2B5EF4-FFF2-40B4-BE49-F238E27FC236}">
                  <a16:creationId xmlns:a16="http://schemas.microsoft.com/office/drawing/2014/main" id="{AAEB8AE6-737A-8D4A-EA00-949041405D95}"/>
                </a:ext>
              </a:extLst>
            </p:cNvPr>
            <p:cNvPicPr/>
            <p:nvPr/>
          </p:nvPicPr>
          <p:blipFill>
            <a:blip r:embed="rId5" cstate="print"/>
            <a:stretch>
              <a:fillRect/>
            </a:stretch>
          </p:blipFill>
          <p:spPr>
            <a:xfrm>
              <a:off x="454685" y="8774692"/>
              <a:ext cx="825157" cy="175760"/>
            </a:xfrm>
            <a:prstGeom prst="rect">
              <a:avLst/>
            </a:prstGeom>
            <a:grpFill/>
          </p:spPr>
        </p:pic>
        <p:sp>
          <p:nvSpPr>
            <p:cNvPr id="7" name="object 7">
              <a:extLst>
                <a:ext uri="{FF2B5EF4-FFF2-40B4-BE49-F238E27FC236}">
                  <a16:creationId xmlns:a16="http://schemas.microsoft.com/office/drawing/2014/main" id="{0A3CC909-1420-6A70-4C77-4D2D11CC098E}"/>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grpFill/>
          </p:spPr>
          <p:txBody>
            <a:bodyPr wrap="square" lIns="0" tIns="0" rIns="0" bIns="0" rtlCol="0"/>
            <a:lstStyle/>
            <a:p>
              <a:endParaRPr/>
            </a:p>
          </p:txBody>
        </p:sp>
      </p:grpSp>
      <p:sp>
        <p:nvSpPr>
          <p:cNvPr id="14" name="object 14">
            <a:extLst>
              <a:ext uri="{FF2B5EF4-FFF2-40B4-BE49-F238E27FC236}">
                <a16:creationId xmlns:a16="http://schemas.microsoft.com/office/drawing/2014/main" id="{6C887890-832C-A1E5-02F0-B70AE89D3D84}"/>
              </a:ext>
            </a:extLst>
          </p:cNvPr>
          <p:cNvSpPr txBox="1"/>
          <p:nvPr/>
        </p:nvSpPr>
        <p:spPr>
          <a:xfrm>
            <a:off x="4741981" y="572016"/>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AGRICULTURE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8DC8D382-202B-49AB-2F1D-DE6087622006}"/>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5</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ED198CF5-BD0D-F260-D257-E630404C7C4D}"/>
              </a:ext>
            </a:extLst>
          </p:cNvPr>
          <p:cNvSpPr txBox="1"/>
          <p:nvPr/>
        </p:nvSpPr>
        <p:spPr>
          <a:xfrm>
            <a:off x="0" y="167677"/>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SUPPORTING AGRICULTURE AND AGRIBUSINESS</a:t>
            </a:r>
          </a:p>
        </p:txBody>
      </p:sp>
      <p:sp>
        <p:nvSpPr>
          <p:cNvPr id="3" name="object 7">
            <a:extLst>
              <a:ext uri="{FF2B5EF4-FFF2-40B4-BE49-F238E27FC236}">
                <a16:creationId xmlns:a16="http://schemas.microsoft.com/office/drawing/2014/main" id="{840B3A7D-5F51-C36B-4E76-A6145EA030AD}"/>
              </a:ext>
            </a:extLst>
          </p:cNvPr>
          <p:cNvSpPr/>
          <p:nvPr/>
        </p:nvSpPr>
        <p:spPr>
          <a:xfrm>
            <a:off x="1424629" y="9644354"/>
            <a:ext cx="692229" cy="211177"/>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nvGrpSpPr>
          <p:cNvPr id="39" name="Group 38">
            <a:extLst>
              <a:ext uri="{FF2B5EF4-FFF2-40B4-BE49-F238E27FC236}">
                <a16:creationId xmlns:a16="http://schemas.microsoft.com/office/drawing/2014/main" id="{AC812D88-EABC-2214-DCE0-195BA827EA40}"/>
              </a:ext>
            </a:extLst>
          </p:cNvPr>
          <p:cNvGrpSpPr/>
          <p:nvPr/>
        </p:nvGrpSpPr>
        <p:grpSpPr>
          <a:xfrm>
            <a:off x="483103" y="2868963"/>
            <a:ext cx="3816211" cy="1792197"/>
            <a:chOff x="3920347" y="2401282"/>
            <a:chExt cx="2591025" cy="1993565"/>
          </a:xfrm>
        </p:grpSpPr>
        <p:pic>
          <p:nvPicPr>
            <p:cNvPr id="36" name="Picture 35">
              <a:extLst>
                <a:ext uri="{FF2B5EF4-FFF2-40B4-BE49-F238E27FC236}">
                  <a16:creationId xmlns:a16="http://schemas.microsoft.com/office/drawing/2014/main" id="{DD75A94D-8648-81CE-1800-01578F3B5BEA}"/>
                </a:ext>
              </a:extLst>
            </p:cNvPr>
            <p:cNvPicPr>
              <a:picLocks noChangeAspect="1"/>
            </p:cNvPicPr>
            <p:nvPr/>
          </p:nvPicPr>
          <p:blipFill>
            <a:blip r:embed="rId6"/>
            <a:stretch>
              <a:fillRect/>
            </a:stretch>
          </p:blipFill>
          <p:spPr>
            <a:xfrm>
              <a:off x="3920347" y="2401282"/>
              <a:ext cx="2591025" cy="1993565"/>
            </a:xfrm>
            <a:prstGeom prst="rect">
              <a:avLst/>
            </a:prstGeom>
            <a:ln w="28575">
              <a:noFill/>
            </a:ln>
          </p:spPr>
        </p:pic>
        <p:sp>
          <p:nvSpPr>
            <p:cNvPr id="38" name="TextBox 37">
              <a:extLst>
                <a:ext uri="{FF2B5EF4-FFF2-40B4-BE49-F238E27FC236}">
                  <a16:creationId xmlns:a16="http://schemas.microsoft.com/office/drawing/2014/main" id="{3DB4E2A8-CEFD-2D62-8DB0-9290DC931F06}"/>
                </a:ext>
              </a:extLst>
            </p:cNvPr>
            <p:cNvSpPr txBox="1"/>
            <p:nvPr/>
          </p:nvSpPr>
          <p:spPr>
            <a:xfrm>
              <a:off x="3995870" y="2694001"/>
              <a:ext cx="2448964" cy="1483550"/>
            </a:xfrm>
            <a:prstGeom prst="rect">
              <a:avLst/>
            </a:prstGeom>
            <a:noFill/>
          </p:spPr>
          <p:txBody>
            <a:bodyPr wrap="square" lIns="91440" tIns="45720" rIns="91440" bIns="45720" rtlCol="0" anchor="t">
              <a:spAutoFit/>
            </a:bodyPr>
            <a:lstStyle/>
            <a:p>
              <a:pPr algn="ctr"/>
              <a:r>
                <a:rPr lang="en-US" sz="1600" b="1" i="1" dirty="0">
                  <a:solidFill>
                    <a:srgbClr val="18453B"/>
                  </a:solidFill>
                  <a:latin typeface="Metropolis" panose="00000500000000000000" pitchFamily="50" charset="0"/>
                </a:rPr>
                <a:t>96</a:t>
              </a:r>
              <a:r>
                <a:rPr lang="en-US" sz="1400" i="1" dirty="0">
                  <a:solidFill>
                    <a:srgbClr val="18453B"/>
                  </a:solidFill>
                  <a:latin typeface="Metropolis Thin" panose="00000200000000000000" pitchFamily="50" charset="0"/>
                </a:rPr>
                <a:t> Extension Master Gardener Hours volunteered, valued at </a:t>
              </a:r>
              <a:r>
                <a:rPr lang="en-US" sz="1600" b="1" i="1" dirty="0">
                  <a:solidFill>
                    <a:srgbClr val="18453B"/>
                  </a:solidFill>
                  <a:latin typeface="Metropolis" panose="00000500000000000000" pitchFamily="50" charset="0"/>
                </a:rPr>
                <a:t>$3,215</a:t>
              </a:r>
            </a:p>
            <a:p>
              <a:pPr algn="ctr">
                <a:lnSpc>
                  <a:spcPts val="800"/>
                </a:lnSpc>
              </a:pPr>
              <a:endParaRPr lang="en-US" sz="1400" b="1" i="1" dirty="0">
                <a:solidFill>
                  <a:srgbClr val="18453B"/>
                </a:solidFill>
                <a:latin typeface="Metropolis Thin" panose="00000200000000000000" pitchFamily="50" charset="0"/>
              </a:endParaRPr>
            </a:p>
            <a:p>
              <a:pPr algn="ctr"/>
              <a:r>
                <a:rPr lang="en-US" sz="1400" i="1" dirty="0">
                  <a:solidFill>
                    <a:srgbClr val="18453B"/>
                  </a:solidFill>
                  <a:latin typeface="Metropolis Thin"/>
                </a:rPr>
                <a:t>These hours were dedicated to educating residents and preserving the natural resources of Manistee County</a:t>
              </a:r>
              <a:r>
                <a:rPr lang="en-US" sz="1200" i="1" dirty="0">
                  <a:solidFill>
                    <a:srgbClr val="18453B"/>
                  </a:solidFill>
                  <a:latin typeface="Metropolis Thin"/>
                </a:rPr>
                <a:t>.</a:t>
              </a:r>
              <a:endParaRPr lang="en-US" sz="1200" i="1" dirty="0">
                <a:solidFill>
                  <a:srgbClr val="18453B"/>
                </a:solidFill>
                <a:latin typeface="Metropolis Thin" panose="00000200000000000000" pitchFamily="50" charset="0"/>
              </a:endParaRPr>
            </a:p>
          </p:txBody>
        </p:sp>
      </p:grpSp>
    </p:spTree>
    <p:extLst>
      <p:ext uri="{BB962C8B-B14F-4D97-AF65-F5344CB8AC3E}">
        <p14:creationId xmlns:p14="http://schemas.microsoft.com/office/powerpoint/2010/main" val="221330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AAD61F-F86B-983C-9987-A2AE9956892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85DE2A-0FEE-1E72-98C5-DE21DAF6DFE6}"/>
              </a:ext>
            </a:extLst>
          </p:cNvPr>
          <p:cNvSpPr/>
          <p:nvPr/>
        </p:nvSpPr>
        <p:spPr>
          <a:xfrm>
            <a:off x="0" y="513802"/>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pic>
        <p:nvPicPr>
          <p:cNvPr id="16" name="Picture 15" descr="A group of people outside&#10;&#10;AI-generated content may be incorrect.">
            <a:extLst>
              <a:ext uri="{FF2B5EF4-FFF2-40B4-BE49-F238E27FC236}">
                <a16:creationId xmlns:a16="http://schemas.microsoft.com/office/drawing/2014/main" id="{BDDF7888-B312-90AC-D135-6128ED18C0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2526" y="675257"/>
            <a:ext cx="2815685" cy="2111764"/>
          </a:xfrm>
          <a:prstGeom prst="rect">
            <a:avLst/>
          </a:prstGeom>
        </p:spPr>
      </p:pic>
      <p:sp>
        <p:nvSpPr>
          <p:cNvPr id="3" name="object 3">
            <a:extLst>
              <a:ext uri="{FF2B5EF4-FFF2-40B4-BE49-F238E27FC236}">
                <a16:creationId xmlns:a16="http://schemas.microsoft.com/office/drawing/2014/main" id="{18495EF2-EE20-B8B7-E893-DF1BB7AF6F2D}"/>
              </a:ext>
            </a:extLst>
          </p:cNvPr>
          <p:cNvSpPr txBox="1"/>
          <p:nvPr/>
        </p:nvSpPr>
        <p:spPr>
          <a:xfrm>
            <a:off x="86763" y="4328813"/>
            <a:ext cx="7614916" cy="5062629"/>
          </a:xfrm>
          <a:prstGeom prst="rect">
            <a:avLst/>
          </a:prstGeom>
        </p:spPr>
        <p:txBody>
          <a:bodyPr vert="horz" wrap="square" lIns="0" tIns="13494" rIns="0" bIns="0" numCol="3" spcCol="182880" rtlCol="0" anchor="t">
            <a:noAutofit/>
          </a:bodyPr>
          <a:lstStyle/>
          <a:p>
            <a:pPr marL="13335">
              <a:spcBef>
                <a:spcPts val="106"/>
              </a:spcBef>
            </a:pPr>
            <a:r>
              <a:rPr lang="en-US" sz="1400" dirty="0">
                <a:solidFill>
                  <a:srgbClr val="18453B"/>
                </a:solidFill>
                <a:latin typeface="Metropolis Medium" panose="00000600000000000000" pitchFamily="50" charset="0"/>
                <a:cs typeface="Gotham Bold"/>
              </a:rPr>
              <a:t>AGRITOURISM SUMMIT</a:t>
            </a:r>
            <a:endParaRPr lang="en-US"/>
          </a:p>
          <a:p>
            <a:pPr marL="13335">
              <a:lnSpc>
                <a:spcPts val="600"/>
              </a:lnSpc>
            </a:pPr>
            <a:endParaRPr lang="en-US" sz="1400" b="1" dirty="0">
              <a:solidFill>
                <a:srgbClr val="18453B"/>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MSU Extension, in partnership with local leaders, proudly hosted the first-ever Agritourism Summit on May 7 – 8, 2024. This exciting event brought together farmers, elected officials, and community members from across Michigan to explore how supporting on-farm tourism and small businesses can strengthen rural communities. Through presentations, tours, and discussions, the summit showcased how agritourism can create jobs, attract visitors, and build stronger connections between agriculture and the public. It also emphasized the role of agritourism in preserving farmland, celebrating local culture, and boosting the long-term success of rural communities.</a:t>
            </a:r>
          </a:p>
          <a:p>
            <a:pPr marL="13335" algn="just">
              <a:lnSpc>
                <a:spcPts val="600"/>
              </a:lnSpc>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The two-day event kicked off with a guided bus tour through the Grand Traverse region, where 65 participants visited several agritourism spots, including Jacob’s Farm, Leelanau Cheese, Tandem Cider, and Nine Bean Rows. The tour concluded with a celebratory soiree at Farm Club in Leelanau County, where attendees enjoyed locally grown food and spent the evening building relationships and sharing ideas.</a:t>
            </a: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a:cs typeface="Gotham Bold"/>
              </a:rPr>
              <a:t>On May 8, the Agritourism Summit convened 165 participants from 32 Michigan counties at The Hagerty Center in Traverse City. The day was filled with panel discussions that featured a wide range of speakers, including local farmers, city officials, and experts from MSU Extension. Panelists openly shared their real-life experiences: the good and the challenging, giving attendees a deeper understanding of how agritourism really works. Within MSU Extension, teams from the Community, Food &amp; Environment Institute (CFEI), the Agriculture and Agribusiness Institute (AABI), and the Health and Nutrition Institute (HNI) worked closely together to make the event a success. 																							                 	                 		                    </a:t>
            </a:r>
          </a:p>
          <a:p>
            <a:pPr marL="13335" algn="just">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panose="00000500000000000000" pitchFamily="50" charset="0"/>
                <a:cs typeface="Gotham Bold"/>
              </a:rPr>
              <a:t>Presentations addressed critical topics such as farm stress, entrepreneurship, rural economics, the Michigan Right to Farm Act, and the evolving landscape of local policy and regulation.</a:t>
            </a:r>
          </a:p>
          <a:p>
            <a:pPr marL="13335">
              <a:spcBef>
                <a:spcPts val="106"/>
              </a:spcBef>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panose="00000500000000000000" pitchFamily="50" charset="0"/>
                <a:cs typeface="Gotham Bold"/>
              </a:rPr>
              <a:t>Evaluation results reflected the summit’s strong impact: </a:t>
            </a:r>
          </a:p>
          <a:p>
            <a:pPr marL="13335" algn="just">
              <a:lnSpc>
                <a:spcPts val="600"/>
              </a:lnSpc>
            </a:pPr>
            <a:endParaRPr lang="en-US" sz="1050" dirty="0">
              <a:solidFill>
                <a:schemeClr val="tx1"/>
              </a:solidFill>
              <a:latin typeface="Metropolis" panose="00000500000000000000" pitchFamily="50" charset="0"/>
              <a:cs typeface="Gotham Bold"/>
            </a:endParaRPr>
          </a:p>
          <a:p>
            <a:pPr marL="184785" indent="-171450" algn="just">
              <a:spcBef>
                <a:spcPts val="106"/>
              </a:spcBef>
              <a:buFont typeface="Arial" panose="020B0604020202020204" pitchFamily="34" charset="0"/>
              <a:buChar char="•"/>
            </a:pPr>
            <a:r>
              <a:rPr lang="en-US" sz="1050" b="1" dirty="0">
                <a:solidFill>
                  <a:schemeClr val="tx1"/>
                </a:solidFill>
                <a:latin typeface="Metropolis" panose="00000500000000000000" pitchFamily="50" charset="0"/>
                <a:cs typeface="Gotham Bold"/>
              </a:rPr>
              <a:t>85% </a:t>
            </a:r>
            <a:r>
              <a:rPr lang="en-US" sz="1050" dirty="0">
                <a:solidFill>
                  <a:schemeClr val="tx1"/>
                </a:solidFill>
                <a:latin typeface="Metropolis" panose="00000500000000000000" pitchFamily="50" charset="0"/>
                <a:cs typeface="Gotham Bold"/>
              </a:rPr>
              <a:t>of participants reported a better understanding of the needs of farmers, elected officials, or others working in agritourism</a:t>
            </a:r>
          </a:p>
          <a:p>
            <a:pPr marL="184785" indent="-171450" algn="just">
              <a:spcBef>
                <a:spcPts val="106"/>
              </a:spcBef>
              <a:buFont typeface="Arial" panose="020B0604020202020204" pitchFamily="34" charset="0"/>
              <a:buChar char="•"/>
            </a:pPr>
            <a:r>
              <a:rPr lang="en-US" sz="1050" b="1" dirty="0">
                <a:solidFill>
                  <a:schemeClr val="tx1"/>
                </a:solidFill>
                <a:latin typeface="Metropolis" panose="00000500000000000000" pitchFamily="50" charset="0"/>
                <a:cs typeface="Gotham Bold"/>
              </a:rPr>
              <a:t>88% </a:t>
            </a:r>
            <a:r>
              <a:rPr lang="en-US" sz="1050" dirty="0">
                <a:solidFill>
                  <a:schemeClr val="tx1"/>
                </a:solidFill>
                <a:latin typeface="Metropolis" panose="00000500000000000000" pitchFamily="50" charset="0"/>
                <a:cs typeface="Gotham Bold"/>
              </a:rPr>
              <a:t>felt their knowledge was enhanced in ways that will help them be more effective in their roles</a:t>
            </a:r>
          </a:p>
          <a:p>
            <a:pPr marL="184785" indent="-171450" algn="just">
              <a:spcBef>
                <a:spcPts val="106"/>
              </a:spcBef>
              <a:buFont typeface="Arial" panose="020B0604020202020204" pitchFamily="34" charset="0"/>
              <a:buChar char="•"/>
            </a:pPr>
            <a:r>
              <a:rPr lang="en-US" sz="1050" b="1" dirty="0">
                <a:solidFill>
                  <a:schemeClr val="tx1"/>
                </a:solidFill>
                <a:latin typeface="Metropolis" panose="00000500000000000000" pitchFamily="50" charset="0"/>
                <a:cs typeface="Gotham Bold"/>
              </a:rPr>
              <a:t>91% </a:t>
            </a:r>
            <a:r>
              <a:rPr lang="en-US" sz="1050" dirty="0">
                <a:solidFill>
                  <a:schemeClr val="tx1"/>
                </a:solidFill>
                <a:latin typeface="Metropolis" panose="00000500000000000000" pitchFamily="50" charset="0"/>
                <a:cs typeface="Gotham Bold"/>
              </a:rPr>
              <a:t>said they plan to apply what they learned to future decision-making</a:t>
            </a:r>
          </a:p>
          <a:p>
            <a:pPr marL="13335" algn="just">
              <a:lnSpc>
                <a:spcPts val="600"/>
              </a:lnSpc>
            </a:pPr>
            <a:endParaRPr lang="en-US" sz="1050" dirty="0">
              <a:solidFill>
                <a:schemeClr val="tx1"/>
              </a:solidFill>
              <a:latin typeface="Metropolis" panose="00000500000000000000" pitchFamily="50" charset="0"/>
              <a:cs typeface="Gotham Bold"/>
            </a:endParaRPr>
          </a:p>
          <a:p>
            <a:pPr marL="13335" algn="just">
              <a:spcBef>
                <a:spcPts val="106"/>
              </a:spcBef>
            </a:pPr>
            <a:r>
              <a:rPr lang="en-US" sz="1050" dirty="0">
                <a:solidFill>
                  <a:schemeClr val="tx1"/>
                </a:solidFill>
                <a:latin typeface="Metropolis" panose="00000500000000000000" pitchFamily="50" charset="0"/>
                <a:cs typeface="Gotham Bold"/>
              </a:rPr>
              <a:t>Following the success and excitement of the first summit, MSU Extension is thrilled to announce that the next Agritourism Summit will be held in Antrim County in 2026! Plans are already in progress to engage local partners, showcase regional agritourism businesses, and strengthen collaboration between farmers, policymakers, and community leaders.</a:t>
            </a:r>
          </a:p>
          <a:p>
            <a:pPr marL="13335">
              <a:spcBef>
                <a:spcPts val="106"/>
              </a:spcBef>
            </a:pPr>
            <a:endParaRPr lang="en-US" sz="1489" b="1" dirty="0">
              <a:solidFill>
                <a:srgbClr val="18453B"/>
              </a:solidFill>
              <a:latin typeface="Metropolis" panose="00000500000000000000" pitchFamily="50" charset="0"/>
              <a:cs typeface="Gotham Book"/>
            </a:endParaRPr>
          </a:p>
          <a:p>
            <a:pPr marL="13335">
              <a:spcBef>
                <a:spcPts val="106"/>
              </a:spcBef>
            </a:pPr>
            <a:endParaRPr lang="en-US" sz="1064" dirty="0">
              <a:solidFill>
                <a:schemeClr val="tx1"/>
              </a:solidFill>
              <a:latin typeface="Metropolis" panose="00000500000000000000" pitchFamily="50" charset="0"/>
              <a:cs typeface="Gotham Book"/>
            </a:endParaRPr>
          </a:p>
        </p:txBody>
      </p:sp>
      <p:grpSp>
        <p:nvGrpSpPr>
          <p:cNvPr id="4" name="object 4">
            <a:extLst>
              <a:ext uri="{FF2B5EF4-FFF2-40B4-BE49-F238E27FC236}">
                <a16:creationId xmlns:a16="http://schemas.microsoft.com/office/drawing/2014/main" id="{FCBCEE70-029A-3490-AF59-017FAD0C735D}"/>
              </a:ext>
            </a:extLst>
          </p:cNvPr>
          <p:cNvGrpSpPr/>
          <p:nvPr/>
        </p:nvGrpSpPr>
        <p:grpSpPr>
          <a:xfrm>
            <a:off x="0" y="9451181"/>
            <a:ext cx="7772400" cy="607219"/>
            <a:chOff x="0" y="8572500"/>
            <a:chExt cx="7315200" cy="571500"/>
          </a:xfrm>
        </p:grpSpPr>
        <p:sp>
          <p:nvSpPr>
            <p:cNvPr id="5" name="object 5">
              <a:extLst>
                <a:ext uri="{FF2B5EF4-FFF2-40B4-BE49-F238E27FC236}">
                  <a16:creationId xmlns:a16="http://schemas.microsoft.com/office/drawing/2014/main" id="{83BF4E9E-D8E9-2E39-3003-D979E33EDBBD}"/>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dirty="0"/>
            </a:p>
          </p:txBody>
        </p:sp>
        <p:pic>
          <p:nvPicPr>
            <p:cNvPr id="6" name="object 6">
              <a:extLst>
                <a:ext uri="{FF2B5EF4-FFF2-40B4-BE49-F238E27FC236}">
                  <a16:creationId xmlns:a16="http://schemas.microsoft.com/office/drawing/2014/main" id="{50CABD53-C9C2-7824-D918-05CADA694A87}"/>
                </a:ext>
              </a:extLst>
            </p:cNvPr>
            <p:cNvPicPr/>
            <p:nvPr/>
          </p:nvPicPr>
          <p:blipFill>
            <a:blip r:embed="rId3"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B4500BBD-AEC1-7065-0198-3FCDEAA78E33}"/>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E470384C-EAF9-0726-795B-03A0AA6FC3AB}"/>
              </a:ext>
            </a:extLst>
          </p:cNvPr>
          <p:cNvSpPr txBox="1"/>
          <p:nvPr/>
        </p:nvSpPr>
        <p:spPr>
          <a:xfrm>
            <a:off x="4745525" y="701405"/>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AGRITOURISM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CF896763-E412-1ACF-DF9E-7B91F78265CE}"/>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6</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7A911E07-5414-4780-8708-14853A9ED422}"/>
              </a:ext>
            </a:extLst>
          </p:cNvPr>
          <p:cNvSpPr txBox="1"/>
          <p:nvPr/>
        </p:nvSpPr>
        <p:spPr>
          <a:xfrm>
            <a:off x="0" y="152400"/>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FOSTERING STRONG COMMUNITIES</a:t>
            </a:r>
          </a:p>
        </p:txBody>
      </p:sp>
      <p:sp>
        <p:nvSpPr>
          <p:cNvPr id="1069" name="object 2">
            <a:extLst>
              <a:ext uri="{FF2B5EF4-FFF2-40B4-BE49-F238E27FC236}">
                <a16:creationId xmlns:a16="http://schemas.microsoft.com/office/drawing/2014/main" id="{1CF3AD72-3EC8-7BE2-A723-C03965644C39}"/>
              </a:ext>
            </a:extLst>
          </p:cNvPr>
          <p:cNvSpPr/>
          <p:nvPr/>
        </p:nvSpPr>
        <p:spPr>
          <a:xfrm>
            <a:off x="2736326" y="7269049"/>
            <a:ext cx="2286000" cy="1973874"/>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alpha val="10196"/>
            </a:srgbClr>
          </a:solidFill>
        </p:spPr>
        <p:txBody>
          <a:bodyPr wrap="square" lIns="0" tIns="0" rIns="0" bIns="0" rtlCol="0"/>
          <a:lstStyle/>
          <a:p>
            <a:endParaRPr>
              <a:solidFill>
                <a:srgbClr val="7BBD00"/>
              </a:solidFill>
            </a:endParaRPr>
          </a:p>
        </p:txBody>
      </p:sp>
      <p:pic>
        <p:nvPicPr>
          <p:cNvPr id="18" name="Picture 17">
            <a:extLst>
              <a:ext uri="{FF2B5EF4-FFF2-40B4-BE49-F238E27FC236}">
                <a16:creationId xmlns:a16="http://schemas.microsoft.com/office/drawing/2014/main" id="{7E5138E7-DA21-D61E-2F8C-E3033153F7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65094" y="2498859"/>
            <a:ext cx="2036124" cy="1527093"/>
          </a:xfrm>
          <a:prstGeom prst="rect">
            <a:avLst/>
          </a:prstGeom>
          <a:ln w="28575">
            <a:noFill/>
          </a:ln>
        </p:spPr>
      </p:pic>
      <p:pic>
        <p:nvPicPr>
          <p:cNvPr id="20" name="Picture 19">
            <a:extLst>
              <a:ext uri="{FF2B5EF4-FFF2-40B4-BE49-F238E27FC236}">
                <a16:creationId xmlns:a16="http://schemas.microsoft.com/office/drawing/2014/main" id="{2C394FA6-FC9A-4E1C-2440-DE5F73A03E5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831786" y="1948946"/>
            <a:ext cx="2755135" cy="2081769"/>
          </a:xfrm>
          <a:prstGeom prst="rect">
            <a:avLst/>
          </a:prstGeom>
          <a:ln w="28575">
            <a:noFill/>
          </a:ln>
        </p:spPr>
      </p:pic>
      <p:pic>
        <p:nvPicPr>
          <p:cNvPr id="17" name="Picture 16">
            <a:extLst>
              <a:ext uri="{FF2B5EF4-FFF2-40B4-BE49-F238E27FC236}">
                <a16:creationId xmlns:a16="http://schemas.microsoft.com/office/drawing/2014/main" id="{91F48DA3-9E51-1E8D-4A87-CA7ADD1F582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763" y="570947"/>
            <a:ext cx="2286000" cy="1714500"/>
          </a:xfrm>
          <a:prstGeom prst="rect">
            <a:avLst/>
          </a:prstGeom>
          <a:ln w="28575">
            <a:noFill/>
          </a:ln>
        </p:spPr>
      </p:pic>
      <p:pic>
        <p:nvPicPr>
          <p:cNvPr id="13" name="Picture 12">
            <a:extLst>
              <a:ext uri="{FF2B5EF4-FFF2-40B4-BE49-F238E27FC236}">
                <a16:creationId xmlns:a16="http://schemas.microsoft.com/office/drawing/2014/main" id="{9EB8371D-0BB2-979A-C68C-1F8BD5A118A2}"/>
              </a:ext>
            </a:extLst>
          </p:cNvPr>
          <p:cNvPicPr>
            <a:picLocks noChangeAspect="1"/>
          </p:cNvPicPr>
          <p:nvPr/>
        </p:nvPicPr>
        <p:blipFill>
          <a:blip r:embed="rId7"/>
          <a:stretch>
            <a:fillRect/>
          </a:stretch>
        </p:blipFill>
        <p:spPr>
          <a:xfrm>
            <a:off x="5655879" y="1298684"/>
            <a:ext cx="2045800" cy="2449761"/>
          </a:xfrm>
          <a:prstGeom prst="rect">
            <a:avLst/>
          </a:prstGeom>
          <a:solidFill>
            <a:schemeClr val="bg1">
              <a:alpha val="93000"/>
            </a:schemeClr>
          </a:solidFill>
          <a:ln w="28575">
            <a:noFill/>
          </a:ln>
        </p:spPr>
      </p:pic>
      <p:sp>
        <p:nvSpPr>
          <p:cNvPr id="9" name="TextBox 8">
            <a:extLst>
              <a:ext uri="{FF2B5EF4-FFF2-40B4-BE49-F238E27FC236}">
                <a16:creationId xmlns:a16="http://schemas.microsoft.com/office/drawing/2014/main" id="{8E98EAD1-C4F4-06BD-6FD1-856C1B5E93CB}"/>
              </a:ext>
            </a:extLst>
          </p:cNvPr>
          <p:cNvSpPr txBox="1"/>
          <p:nvPr/>
        </p:nvSpPr>
        <p:spPr>
          <a:xfrm>
            <a:off x="2736326" y="7409836"/>
            <a:ext cx="2209799" cy="1892826"/>
          </a:xfrm>
          <a:prstGeom prst="rect">
            <a:avLst/>
          </a:prstGeom>
          <a:noFill/>
        </p:spPr>
        <p:txBody>
          <a:bodyPr wrap="square" rtlCol="0">
            <a:spAutoFit/>
          </a:bodyPr>
          <a:lstStyle/>
          <a:p>
            <a:r>
              <a:rPr lang="en-US" sz="1300" i="1" dirty="0">
                <a:solidFill>
                  <a:srgbClr val="18453B"/>
                </a:solidFill>
                <a:latin typeface="Metropolis Thin" panose="00000200000000000000" pitchFamily="50" charset="0"/>
              </a:rPr>
              <a:t>“The tour of the various farms was eye opening. Size didn’t matter-being creative, willing to take a leap of faith, and working within agritourism made the difference.”</a:t>
            </a:r>
          </a:p>
          <a:p>
            <a:pPr algn="r"/>
            <a:r>
              <a:rPr lang="en-US" sz="1300" dirty="0">
                <a:solidFill>
                  <a:srgbClr val="18453B"/>
                </a:solidFill>
                <a:latin typeface="Metropolis Thin" panose="00000200000000000000" pitchFamily="50" charset="0"/>
              </a:rPr>
              <a:t>-Agritourism Summit attendee</a:t>
            </a:r>
          </a:p>
        </p:txBody>
      </p:sp>
      <p:sp>
        <p:nvSpPr>
          <p:cNvPr id="10" name="TextBox 9">
            <a:extLst>
              <a:ext uri="{FF2B5EF4-FFF2-40B4-BE49-F238E27FC236}">
                <a16:creationId xmlns:a16="http://schemas.microsoft.com/office/drawing/2014/main" id="{B968DA39-6F03-9AB1-1FEF-9064061E621C}"/>
              </a:ext>
            </a:extLst>
          </p:cNvPr>
          <p:cNvSpPr txBox="1"/>
          <p:nvPr/>
        </p:nvSpPr>
        <p:spPr>
          <a:xfrm>
            <a:off x="5655879" y="1357974"/>
            <a:ext cx="2045800" cy="2369880"/>
          </a:xfrm>
          <a:prstGeom prst="rect">
            <a:avLst/>
          </a:prstGeom>
          <a:noFill/>
        </p:spPr>
        <p:txBody>
          <a:bodyPr wrap="square" rtlCol="0">
            <a:spAutoFit/>
          </a:bodyPr>
          <a:lstStyle/>
          <a:p>
            <a:pPr algn="ctr"/>
            <a:r>
              <a:rPr lang="en-US" sz="1300" i="1" dirty="0">
                <a:solidFill>
                  <a:srgbClr val="18453B"/>
                </a:solidFill>
                <a:latin typeface="Metropolis" panose="00000500000000000000" pitchFamily="50" charset="0"/>
              </a:rPr>
              <a:t>“</a:t>
            </a:r>
            <a:r>
              <a:rPr lang="en-US" sz="1300" i="1" dirty="0">
                <a:solidFill>
                  <a:srgbClr val="18453B"/>
                </a:solidFill>
                <a:latin typeface="Metropolis Thin" panose="00000200000000000000" pitchFamily="50" charset="0"/>
              </a:rPr>
              <a:t>This was a phenomenal summit. The organizers did a great job of bringing so many voices and perspectives to the table from many key facets of this multidimensional industry.”</a:t>
            </a:r>
          </a:p>
          <a:p>
            <a:pPr algn="ctr">
              <a:lnSpc>
                <a:spcPts val="600"/>
              </a:lnSpc>
            </a:pPr>
            <a:endParaRPr lang="en-US" sz="1300" i="1" dirty="0">
              <a:solidFill>
                <a:srgbClr val="18453B"/>
              </a:solidFill>
              <a:latin typeface="Metropolis Thin" panose="00000200000000000000" pitchFamily="50" charset="0"/>
            </a:endParaRPr>
          </a:p>
          <a:p>
            <a:pPr algn="r"/>
            <a:r>
              <a:rPr lang="en-US" sz="1300" i="1" dirty="0">
                <a:solidFill>
                  <a:srgbClr val="18453B"/>
                </a:solidFill>
                <a:latin typeface="Metropolis Thin" panose="00000200000000000000" pitchFamily="50" charset="0"/>
              </a:rPr>
              <a:t>-</a:t>
            </a:r>
            <a:r>
              <a:rPr lang="en-US" sz="1300" dirty="0">
                <a:solidFill>
                  <a:srgbClr val="18453B"/>
                </a:solidFill>
                <a:latin typeface="Metropolis Thin" panose="00000200000000000000" pitchFamily="50" charset="0"/>
              </a:rPr>
              <a:t>Agritourism Summit attendee</a:t>
            </a:r>
          </a:p>
        </p:txBody>
      </p:sp>
      <p:grpSp>
        <p:nvGrpSpPr>
          <p:cNvPr id="12" name="Group 11">
            <a:extLst>
              <a:ext uri="{FF2B5EF4-FFF2-40B4-BE49-F238E27FC236}">
                <a16:creationId xmlns:a16="http://schemas.microsoft.com/office/drawing/2014/main" id="{EB2F2325-1EE6-E88E-9C06-557A05DE0F9A}"/>
              </a:ext>
            </a:extLst>
          </p:cNvPr>
          <p:cNvGrpSpPr/>
          <p:nvPr/>
        </p:nvGrpSpPr>
        <p:grpSpPr>
          <a:xfrm>
            <a:off x="93969" y="2528069"/>
            <a:ext cx="1300644" cy="1300644"/>
            <a:chOff x="-2519844" y="1823556"/>
            <a:chExt cx="1300644" cy="1300644"/>
          </a:xfrm>
        </p:grpSpPr>
        <p:sp>
          <p:nvSpPr>
            <p:cNvPr id="11" name="Oval 10">
              <a:extLst>
                <a:ext uri="{FF2B5EF4-FFF2-40B4-BE49-F238E27FC236}">
                  <a16:creationId xmlns:a16="http://schemas.microsoft.com/office/drawing/2014/main" id="{CFB4CFD8-AB85-C967-B0AB-DBE7C4AE4042}"/>
                </a:ext>
              </a:extLst>
            </p:cNvPr>
            <p:cNvSpPr/>
            <p:nvPr/>
          </p:nvSpPr>
          <p:spPr>
            <a:xfrm>
              <a:off x="-2519844" y="1823556"/>
              <a:ext cx="1300644" cy="1300644"/>
            </a:xfrm>
            <a:prstGeom prst="ellipse">
              <a:avLst/>
            </a:prstGeom>
            <a:solidFill>
              <a:srgbClr val="E7E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9AB7"/>
                </a:solidFill>
              </a:endParaRPr>
            </a:p>
          </p:txBody>
        </p:sp>
        <p:pic>
          <p:nvPicPr>
            <p:cNvPr id="8" name="Picture 7">
              <a:extLst>
                <a:ext uri="{FF2B5EF4-FFF2-40B4-BE49-F238E27FC236}">
                  <a16:creationId xmlns:a16="http://schemas.microsoft.com/office/drawing/2014/main" id="{6CCE75BD-3869-AC7D-084F-04AB0DE3D02A}"/>
                </a:ext>
              </a:extLst>
            </p:cNvPr>
            <p:cNvPicPr>
              <a:picLocks noChangeAspect="1"/>
            </p:cNvPicPr>
            <p:nvPr/>
          </p:nvPicPr>
          <p:blipFill>
            <a:blip r:embed="rId8"/>
            <a:stretch>
              <a:fillRect/>
            </a:stretch>
          </p:blipFill>
          <p:spPr>
            <a:xfrm>
              <a:off x="-2454282" y="2008766"/>
              <a:ext cx="1169519" cy="948991"/>
            </a:xfrm>
            <a:prstGeom prst="rect">
              <a:avLst/>
            </a:prstGeom>
          </p:spPr>
        </p:pic>
      </p:grpSp>
    </p:spTree>
    <p:extLst>
      <p:ext uri="{BB962C8B-B14F-4D97-AF65-F5344CB8AC3E}">
        <p14:creationId xmlns:p14="http://schemas.microsoft.com/office/powerpoint/2010/main" val="147966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A758C3-2FF5-5850-9ED7-31F5CB9B3A3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983B738-0AAB-1AA4-197A-62CAA44101BB}"/>
              </a:ext>
            </a:extLst>
          </p:cNvPr>
          <p:cNvSpPr/>
          <p:nvPr/>
        </p:nvSpPr>
        <p:spPr>
          <a:xfrm>
            <a:off x="0" y="513802"/>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sp>
        <p:nvSpPr>
          <p:cNvPr id="3" name="object 3">
            <a:extLst>
              <a:ext uri="{FF2B5EF4-FFF2-40B4-BE49-F238E27FC236}">
                <a16:creationId xmlns:a16="http://schemas.microsoft.com/office/drawing/2014/main" id="{26425355-05C2-B47C-5E6E-8ED49251CD36}"/>
              </a:ext>
            </a:extLst>
          </p:cNvPr>
          <p:cNvSpPr txBox="1"/>
          <p:nvPr/>
        </p:nvSpPr>
        <p:spPr>
          <a:xfrm>
            <a:off x="124712" y="4161509"/>
            <a:ext cx="7522975" cy="5286837"/>
          </a:xfrm>
          <a:prstGeom prst="rect">
            <a:avLst/>
          </a:prstGeom>
        </p:spPr>
        <p:txBody>
          <a:bodyPr vert="horz" wrap="square" lIns="0" tIns="13494" rIns="0" bIns="0" numCol="3" spcCol="182880" rtlCol="0" anchor="t">
            <a:noAutofit/>
          </a:bodyPr>
          <a:lstStyle/>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400" b="0" i="0" u="none" strike="noStrike" kern="0" cap="none" spc="0" normalizeH="0" baseline="0" noProof="0" dirty="0">
                <a:ln>
                  <a:noFill/>
                </a:ln>
                <a:solidFill>
                  <a:srgbClr val="18453B"/>
                </a:solidFill>
                <a:effectLst/>
                <a:uLnTx/>
                <a:uFillTx/>
                <a:latin typeface="Metropolis Medium" panose="00000600000000000000"/>
                <a:cs typeface="Gotham Book"/>
              </a:rPr>
              <a:t>CITIZEN PLANNER</a:t>
            </a:r>
            <a:endParaRPr lang="en-US" sz="1400" b="0" i="0" u="none" strike="noStrike" kern="0" cap="none" spc="0" normalizeH="0" baseline="0" noProof="0" dirty="0">
              <a:ln>
                <a:noFill/>
              </a:ln>
              <a:solidFill>
                <a:srgbClr val="18453B"/>
              </a:solidFill>
              <a:effectLst/>
              <a:uLnTx/>
              <a:uFillTx/>
              <a:latin typeface="Metropolis Medium" panose="00000600000000000000"/>
              <a:cs typeface="Gotham Book"/>
            </a:endParaRPr>
          </a:p>
          <a:p>
            <a:pPr algn="just" rtl="0" fontAlgn="base">
              <a:spcAft>
                <a:spcPts val="200"/>
              </a:spcAft>
              <a:defRPr/>
            </a:pPr>
            <a:r>
              <a:rPr kumimoji="0" lang="en-US" sz="1050" b="0" i="0" u="none" strike="noStrike" kern="0" cap="none" spc="0" normalizeH="0" baseline="0" noProof="0" dirty="0">
                <a:ln>
                  <a:noFill/>
                </a:ln>
                <a:solidFill>
                  <a:srgbClr val="000000"/>
                </a:solidFill>
                <a:effectLst/>
                <a:uLnTx/>
                <a:uFillTx/>
                <a:latin typeface="Metropolis" panose="00000500000000000000"/>
              </a:rPr>
              <a:t>MSU Extension brought the award-winning Citizen Planner program to Manistee County and 20 participants, representing nine municipalities attended. The comprehensive planning and zoning certificate program was delivered via three-hour in-person sessions over six weeks.  Brown Township hosted the event, providing a central location to County residents.  </a:t>
            </a: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dirty="0">
              <a:solidFill>
                <a:srgbClr val="18453B"/>
              </a:solidFill>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dirty="0">
              <a:solidFill>
                <a:srgbClr val="18453B"/>
              </a:solidFill>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dirty="0">
              <a:solidFill>
                <a:srgbClr val="18453B"/>
              </a:solidFill>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dirty="0">
              <a:solidFill>
                <a:srgbClr val="18453B"/>
              </a:solidFill>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dirty="0">
              <a:solidFill>
                <a:srgbClr val="18453B"/>
              </a:solidFill>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Medium" panose="00000600000000000000" pitchFamily="50"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400" dirty="0">
              <a:solidFill>
                <a:srgbClr val="18453B"/>
              </a:solidFill>
              <a:latin typeface="Metropolis Medium" panose="00000600000000000000" pitchFamily="50" charset="0"/>
              <a:cs typeface="Gotham Book"/>
            </a:endParaRPr>
          </a:p>
          <a:p>
            <a:pPr marL="13335" marR="0" lvl="0" indent="0" algn="just" defTabSz="914400">
              <a:lnSpc>
                <a:spcPct val="100000"/>
              </a:lnSpc>
              <a:spcBef>
                <a:spcPts val="106"/>
              </a:spcBef>
              <a:spcAft>
                <a:spcPts val="0"/>
              </a:spcAft>
              <a:buClrTx/>
              <a:buSzTx/>
              <a:buFontTx/>
              <a:buNone/>
              <a:tabLst/>
              <a:defRPr/>
            </a:pPr>
            <a:endParaRPr lang="en-US" sz="1100" dirty="0">
              <a:solidFill>
                <a:srgbClr val="18453B"/>
              </a:solidFill>
              <a:latin typeface="Metropolis Medium" panose="00000600000000000000" pitchFamily="50" charset="0"/>
              <a:cs typeface="Gotham Book"/>
            </a:endParaRPr>
          </a:p>
          <a:p>
            <a:pPr marL="13335" marR="0" lvl="0" indent="0" algn="just" defTabSz="914400">
              <a:lnSpc>
                <a:spcPct val="100000"/>
              </a:lnSpc>
              <a:spcBef>
                <a:spcPts val="106"/>
              </a:spcBef>
              <a:spcAft>
                <a:spcPts val="0"/>
              </a:spcAft>
              <a:buClrTx/>
              <a:buSzTx/>
              <a:buFontTx/>
              <a:buNone/>
              <a:tabLst/>
              <a:defRPr/>
            </a:pPr>
            <a:endParaRPr lang="en-US" sz="1400" dirty="0">
              <a:solidFill>
                <a:srgbClr val="18453B"/>
              </a:solidFill>
              <a:latin typeface="Metropolis" panose="00000500000000000000" pitchFamily="2" charset="0"/>
              <a:cs typeface="Gotham Book"/>
            </a:endParaRPr>
          </a:p>
          <a:p>
            <a:pPr marL="13335" marR="0" lvl="0" indent="0" algn="just" defTabSz="914400">
              <a:lnSpc>
                <a:spcPct val="100000"/>
              </a:lnSpc>
              <a:spcBef>
                <a:spcPts val="106"/>
              </a:spcBef>
              <a:spcAft>
                <a:spcPts val="0"/>
              </a:spcAft>
              <a:buClrTx/>
              <a:buSzTx/>
              <a:buFontTx/>
              <a:buNone/>
              <a:tabLst/>
              <a:defRPr/>
            </a:pPr>
            <a:endParaRPr kumimoji="0"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endParaRPr>
          </a:p>
          <a:p>
            <a:pPr marL="13335" marR="0" lvl="0" indent="0" algn="just" defTabSz="914400">
              <a:lnSpc>
                <a:spcPct val="100000"/>
              </a:lnSpc>
              <a:spcBef>
                <a:spcPts val="106"/>
              </a:spcBef>
              <a:spcAft>
                <a:spcPts val="0"/>
              </a:spcAft>
              <a:buClrTx/>
              <a:buSzTx/>
              <a:buFontTx/>
              <a:buNone/>
              <a:tabLst/>
              <a:defRPr/>
            </a:pPr>
            <a:r>
              <a:rPr kumimoji="0"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rPr>
              <a:t>SITE PLAN REVIEW</a:t>
            </a:r>
            <a:endParaRPr lang="en-US" sz="1400" dirty="0">
              <a:solidFill>
                <a:srgbClr val="18453B"/>
              </a:solidFill>
              <a:latin typeface="Metropolis" panose="00000500000000000000" pitchFamily="2" charset="0"/>
            </a:endParaRPr>
          </a:p>
          <a:p>
            <a:pPr marL="13335" algn="just">
              <a:spcBef>
                <a:spcPts val="106"/>
              </a:spcBef>
              <a:defRPr/>
            </a:pPr>
            <a:r>
              <a:rPr lang="en-US" sz="1050" dirty="0">
                <a:solidFill>
                  <a:srgbClr val="000000"/>
                </a:solidFill>
                <a:latin typeface="Metropolis"/>
              </a:rPr>
              <a:t>This </a:t>
            </a:r>
            <a:r>
              <a:rPr kumimoji="0" lang="en-US" sz="1050" b="0" i="0" u="none" strike="noStrike" kern="0" cap="none" spc="0" normalizeH="0" baseline="0" noProof="0" dirty="0">
                <a:ln>
                  <a:noFill/>
                </a:ln>
                <a:solidFill>
                  <a:srgbClr val="000000"/>
                </a:solidFill>
                <a:effectLst/>
                <a:uLnTx/>
                <a:uFillTx/>
                <a:latin typeface="Metropolis"/>
              </a:rPr>
              <a:t>2-hour site plan review training </a:t>
            </a:r>
            <a:r>
              <a:rPr lang="en-US" sz="1050" dirty="0">
                <a:solidFill>
                  <a:srgbClr val="000000"/>
                </a:solidFill>
                <a:latin typeface="Metropolis"/>
              </a:rPr>
              <a:t>was presented </a:t>
            </a:r>
            <a:r>
              <a:rPr kumimoji="0" lang="en-US" sz="1050" b="0" i="0" u="none" strike="noStrike" kern="0" cap="none" spc="0" normalizeH="0" baseline="0" noProof="0" dirty="0">
                <a:ln>
                  <a:noFill/>
                </a:ln>
                <a:solidFill>
                  <a:srgbClr val="000000"/>
                </a:solidFill>
                <a:effectLst/>
                <a:uLnTx/>
                <a:uFillTx/>
                <a:latin typeface="Metropolis"/>
              </a:rPr>
              <a:t>to the City of Manistee Planning </a:t>
            </a:r>
            <a:r>
              <a:rPr lang="en-US" sz="1050" dirty="0">
                <a:solidFill>
                  <a:srgbClr val="000000"/>
                </a:solidFill>
                <a:latin typeface="Metropolis"/>
              </a:rPr>
              <a:t>Commission by Government and Public Policy Educator, Mary Reilly. </a:t>
            </a:r>
            <a:r>
              <a:rPr kumimoji="0" lang="en-US" sz="1050" b="0" i="0" u="none" strike="noStrike" kern="0" cap="none" spc="0" normalizeH="0" baseline="0" noProof="0" dirty="0">
                <a:ln>
                  <a:noFill/>
                </a:ln>
                <a:solidFill>
                  <a:srgbClr val="000000"/>
                </a:solidFill>
                <a:effectLst/>
                <a:uLnTx/>
                <a:uFillTx/>
                <a:latin typeface="Metropolis"/>
              </a:rPr>
              <a:t>Participants built </a:t>
            </a:r>
            <a:r>
              <a:rPr lang="en-US" sz="1050" dirty="0">
                <a:solidFill>
                  <a:srgbClr val="000000"/>
                </a:solidFill>
                <a:latin typeface="Metropolis"/>
              </a:rPr>
              <a:t>their </a:t>
            </a:r>
            <a:r>
              <a:rPr kumimoji="0" lang="en-US" sz="1050" b="0" i="0" u="none" strike="noStrike" kern="0" cap="none" spc="0" normalizeH="0" baseline="0" noProof="0" dirty="0">
                <a:ln>
                  <a:noFill/>
                </a:ln>
                <a:solidFill>
                  <a:srgbClr val="000000"/>
                </a:solidFill>
                <a:effectLst/>
                <a:uLnTx/>
                <a:uFillTx/>
                <a:latin typeface="Metropolis"/>
              </a:rPr>
              <a:t>skills by reviewing real site plans and working through scenarios. </a:t>
            </a:r>
            <a:endParaRPr lang="en-US" sz="1050" b="0" i="0" u="none" strike="noStrike" kern="0" cap="none" spc="0" normalizeH="0" baseline="0" noProof="0" dirty="0">
              <a:ln>
                <a:noFill/>
              </a:ln>
              <a:solidFill>
                <a:srgbClr val="000000"/>
              </a:solidFill>
              <a:effectLst/>
              <a:uLnTx/>
              <a:uFillTx/>
              <a:latin typeface="Metropolis"/>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050" b="0" i="0" u="none" strike="noStrike" kern="0" cap="none" spc="0" normalizeH="0" baseline="0" noProof="0" dirty="0">
              <a:ln>
                <a:noFill/>
              </a:ln>
              <a:solidFill>
                <a:srgbClr val="000000"/>
              </a:solidFill>
              <a:effectLst/>
              <a:uLnTx/>
              <a:uFillTx/>
              <a:latin typeface="Metropolis" panose="00000500000000000000" pitchFamily="2"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rPr>
              <a:t>RENEWABLE ENERGY</a:t>
            </a:r>
            <a:endParaRPr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endParaRPr>
          </a:p>
          <a:p>
            <a:pPr marL="13335" algn="just">
              <a:spcBef>
                <a:spcPts val="106"/>
              </a:spcBef>
              <a:defRPr/>
            </a:pP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Act 233 brought changes to renewable energy permitting in Michigan, including an option for state-level land use permitting for utility-scale projects. MSU </a:t>
            </a:r>
            <a:r>
              <a:rPr lang="en-US" sz="1050" dirty="0">
                <a:solidFill>
                  <a:srgbClr val="000000"/>
                </a:solidFill>
                <a:latin typeface="Metropolis" panose="00000500000000000000" pitchFamily="2" charset="0"/>
              </a:rPr>
              <a:t>Extension provides programming designed to help communities </a:t>
            </a: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weigh the pros and cons of various regulatory options and build capacity for decision making. </a:t>
            </a:r>
            <a:endParaRPr lang="en-US" sz="1050" b="0" i="0" u="none" strike="noStrike" kern="0" cap="none" spc="0" normalizeH="0" baseline="0" noProof="0" dirty="0">
              <a:ln>
                <a:noFill/>
              </a:ln>
              <a:solidFill>
                <a:srgbClr val="18453B"/>
              </a:solidFill>
              <a:effectLst/>
              <a:uLnTx/>
              <a:uFillTx/>
              <a:latin typeface="Metropolis" panose="00000500000000000000" pitchFamily="2"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050" b="0" i="0" u="none" strike="noStrike" kern="0" cap="none" spc="0" normalizeH="0" baseline="0" noProof="0" dirty="0">
              <a:ln>
                <a:noFill/>
              </a:ln>
              <a:solidFill>
                <a:srgbClr val="18453B"/>
              </a:solidFill>
              <a:effectLst/>
              <a:uLnTx/>
              <a:uFillTx/>
              <a:latin typeface="Metropolis" panose="00000500000000000000" pitchFamily="2" charset="0"/>
              <a:cs typeface="Gotham Book"/>
            </a:endParaRPr>
          </a:p>
          <a:p>
            <a:pPr marL="13335" marR="0" lvl="0" indent="0" algn="l" defTabSz="914400" eaLnBrk="1" fontAlgn="auto" latinLnBrk="0" hangingPunct="1">
              <a:lnSpc>
                <a:spcPct val="100000"/>
              </a:lnSpc>
              <a:spcBef>
                <a:spcPts val="106"/>
              </a:spcBef>
              <a:spcAft>
                <a:spcPts val="0"/>
              </a:spcAft>
              <a:buClrTx/>
              <a:buSzTx/>
              <a:buFontTx/>
              <a:buNone/>
              <a:tabLst/>
              <a:defRPr/>
            </a:pPr>
            <a:r>
              <a:rPr kumimoji="0"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rPr>
              <a:t>ZONING ADMINISTRATOR CERTIFICATE PROGRAM</a:t>
            </a:r>
            <a:endParaRPr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Over the last two years, the entire staff of the Manistee County Planning department attended the Zoning Administrator Certificate (ZAC) program. ZAC is an in-depth, highly specialized program helping zoning administrators </a:t>
            </a:r>
            <a:r>
              <a:rPr lang="en-US" sz="1050" dirty="0">
                <a:solidFill>
                  <a:srgbClr val="000000"/>
                </a:solidFill>
                <a:latin typeface="Metropolis" panose="00000500000000000000" pitchFamily="2" charset="0"/>
              </a:rPr>
              <a:t>understand</a:t>
            </a: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 their job effectively while reducing legal risk. </a:t>
            </a:r>
            <a:r>
              <a:rPr lang="en-US" sz="1050" dirty="0">
                <a:solidFill>
                  <a:srgbClr val="000000"/>
                </a:solidFill>
                <a:latin typeface="Metropolis" panose="00000500000000000000" pitchFamily="2" charset="0"/>
              </a:rPr>
              <a:t>A certificate is earned by </a:t>
            </a: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completing 18 hours of training</a:t>
            </a:r>
            <a:r>
              <a:rPr lang="en-US" sz="1050" dirty="0">
                <a:solidFill>
                  <a:srgbClr val="000000"/>
                </a:solidFill>
                <a:latin typeface="Metropolis" panose="00000500000000000000" pitchFamily="2" charset="0"/>
              </a:rPr>
              <a:t> and passing a rigorous</a:t>
            </a: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 exam.  </a:t>
            </a:r>
            <a:endParaRPr lang="en-US" sz="1050" b="0" i="0" u="none" strike="noStrike" kern="0" cap="none" spc="0" normalizeH="0" baseline="0" noProof="0" dirty="0">
              <a:ln>
                <a:noFill/>
              </a:ln>
              <a:solidFill>
                <a:srgbClr val="000000"/>
              </a:solidFill>
              <a:effectLst/>
              <a:uLnTx/>
              <a:uFillTx/>
              <a:latin typeface="Metropolis" panose="00000500000000000000" pitchFamily="2" charset="0"/>
            </a:endParaRPr>
          </a:p>
          <a:p>
            <a:pPr marL="13335" marR="0" lvl="0" indent="0" algn="l" defTabSz="914400">
              <a:lnSpc>
                <a:spcPct val="100000"/>
              </a:lnSpc>
              <a:spcBef>
                <a:spcPts val="106"/>
              </a:spcBef>
              <a:spcAft>
                <a:spcPts val="0"/>
              </a:spcAft>
              <a:buClrTx/>
              <a:buSzTx/>
              <a:buFontTx/>
              <a:buNone/>
              <a:tabLst/>
              <a:defRPr/>
            </a:pPr>
            <a:r>
              <a:rPr kumimoji="0"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rPr>
              <a:t>NEW COMMISSIONER SCHOOL</a:t>
            </a:r>
            <a:endParaRPr lang="en-US" dirty="0">
              <a:latin typeface="Metropolis" panose="00000500000000000000" pitchFamily="2" charset="0"/>
            </a:endParaRPr>
          </a:p>
          <a:p>
            <a:pPr marL="13335" algn="just">
              <a:spcBef>
                <a:spcPts val="106"/>
              </a:spcBef>
              <a:defRPr/>
            </a:pPr>
            <a:r>
              <a:rPr kumimoji="0" lang="en-US" sz="1050" b="0" i="0" u="none" strike="noStrike" kern="0" cap="none" spc="0" normalizeH="0" baseline="0" noProof="0" dirty="0">
                <a:ln>
                  <a:noFill/>
                </a:ln>
                <a:solidFill>
                  <a:srgbClr val="212529"/>
                </a:solidFill>
                <a:effectLst/>
                <a:uLnTx/>
                <a:uFillTx/>
                <a:latin typeface="Metropolis" panose="00000500000000000000" pitchFamily="2" charset="0"/>
                <a:ea typeface="Roboto"/>
                <a:cs typeface="Roboto"/>
              </a:rPr>
              <a:t>New Commissioner School </a:t>
            </a:r>
            <a:r>
              <a:rPr lang="en-US" sz="1050" dirty="0">
                <a:solidFill>
                  <a:srgbClr val="212529"/>
                </a:solidFill>
                <a:latin typeface="Metropolis" panose="00000500000000000000" pitchFamily="2" charset="0"/>
                <a:ea typeface="Roboto"/>
                <a:cs typeface="Roboto"/>
              </a:rPr>
              <a:t>(NCS) </a:t>
            </a:r>
            <a:r>
              <a:rPr kumimoji="0" lang="en-US" sz="1050" b="0" i="0" u="none" strike="noStrike" kern="0" cap="none" spc="0" normalizeH="0" baseline="0" noProof="0" dirty="0">
                <a:ln>
                  <a:noFill/>
                </a:ln>
                <a:solidFill>
                  <a:srgbClr val="212529"/>
                </a:solidFill>
                <a:effectLst/>
                <a:uLnTx/>
                <a:uFillTx/>
                <a:latin typeface="Metropolis" panose="00000500000000000000" pitchFamily="2" charset="0"/>
                <a:ea typeface="Roboto"/>
                <a:cs typeface="Roboto"/>
              </a:rPr>
              <a:t>2024 provided fundamental education for new and veteran county commissioners. The program helped participants explore governance complexities, understand their roles, learn about county finance</a:t>
            </a:r>
            <a:r>
              <a:rPr lang="en-US" sz="1050" dirty="0">
                <a:solidFill>
                  <a:srgbClr val="212529"/>
                </a:solidFill>
                <a:latin typeface="Metropolis" panose="00000500000000000000" pitchFamily="2" charset="0"/>
                <a:ea typeface="Roboto"/>
                <a:cs typeface="Roboto"/>
              </a:rPr>
              <a:t>,</a:t>
            </a:r>
            <a:r>
              <a:rPr kumimoji="0" lang="en-US" sz="1050" b="0" i="0" u="none" strike="noStrike" kern="0" cap="none" spc="0" normalizeH="0" baseline="0" noProof="0" dirty="0">
                <a:ln>
                  <a:noFill/>
                </a:ln>
                <a:solidFill>
                  <a:srgbClr val="212529"/>
                </a:solidFill>
                <a:effectLst/>
                <a:uLnTx/>
                <a:uFillTx/>
                <a:latin typeface="Metropolis" panose="00000500000000000000" pitchFamily="2" charset="0"/>
                <a:ea typeface="Roboto"/>
                <a:cs typeface="Roboto"/>
              </a:rPr>
              <a:t> and develop strategies for effective decision-making and collaboration. The 2024 NCS included self-paced online modules or </a:t>
            </a:r>
            <a:r>
              <a:rPr kumimoji="0" lang="en-US" sz="1050" b="0" i="0" u="none" strike="noStrike" kern="0" cap="none" spc="0" normalizeH="0" baseline="0" noProof="0" dirty="0">
                <a:ln>
                  <a:noFill/>
                </a:ln>
                <a:solidFill>
                  <a:srgbClr val="212529"/>
                </a:solidFill>
                <a:effectLst/>
                <a:uLnTx/>
                <a:uFillTx/>
                <a:latin typeface="Metropolis" panose="00000500000000000000" pitchFamily="2" charset="0"/>
              </a:rPr>
              <a:t>live webinars in November, followed by full day in-person workshops in December. One new commissioner from Manistee attended NCS in 2024. </a:t>
            </a:r>
            <a:endParaRPr lang="en-US" sz="1050" b="0" i="0" u="none" strike="noStrike" kern="0" cap="none" spc="0" normalizeH="0" baseline="0" noProof="0" dirty="0">
              <a:ln>
                <a:noFill/>
              </a:ln>
              <a:solidFill>
                <a:srgbClr val="212529"/>
              </a:solidFill>
              <a:effectLst/>
              <a:uLnTx/>
              <a:uFillTx/>
              <a:latin typeface="Metropolis" panose="00000500000000000000" pitchFamily="2" charset="0"/>
              <a:ea typeface="Roboto" panose="02000000000000000000" pitchFamily="2" charset="0"/>
              <a:cs typeface="Roboto" panose="02000000000000000000" pitchFamily="2" charset="0"/>
            </a:endParaRPr>
          </a:p>
          <a:p>
            <a:pPr marL="13335" marR="0" lvl="0" indent="0" algn="just" defTabSz="914400" eaLnBrk="1" fontAlgn="auto" latinLnBrk="0" hangingPunct="1">
              <a:lnSpc>
                <a:spcPct val="100000"/>
              </a:lnSpc>
              <a:spcBef>
                <a:spcPts val="106"/>
              </a:spcBef>
              <a:spcAft>
                <a:spcPts val="0"/>
              </a:spcAft>
              <a:buClrTx/>
              <a:buSzTx/>
              <a:buFontTx/>
              <a:buNone/>
              <a:tabLst/>
              <a:defRPr/>
            </a:pPr>
            <a:endParaRPr lang="en-US" sz="1050" b="0" i="0" u="none" strike="noStrike" kern="0" cap="none" spc="0" normalizeH="0" baseline="0" noProof="0" dirty="0">
              <a:ln>
                <a:noFill/>
              </a:ln>
              <a:solidFill>
                <a:srgbClr val="212529"/>
              </a:solidFill>
              <a:effectLst/>
              <a:uLnTx/>
              <a:uFillTx/>
              <a:latin typeface="Metropolis" panose="00000500000000000000" pitchFamily="2" charset="0"/>
              <a:ea typeface="Roboto" panose="02000000000000000000" pitchFamily="2"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rPr>
              <a:t>GOVERNING ESSENTIALS</a:t>
            </a:r>
            <a:endParaRPr lang="en-US" sz="1400" b="0" i="0" u="none" strike="noStrike" kern="0" cap="none" spc="0" normalizeH="0" baseline="0" noProof="0" dirty="0">
              <a:ln>
                <a:noFill/>
              </a:ln>
              <a:solidFill>
                <a:srgbClr val="18453B"/>
              </a:solidFill>
              <a:effectLst/>
              <a:uLnTx/>
              <a:uFillTx/>
              <a:latin typeface="Metropolis" panose="00000500000000000000" pitchFamily="2" charset="0"/>
              <a:cs typeface="Gotham Book"/>
            </a:endParaRPr>
          </a:p>
          <a:p>
            <a:pPr marL="13335" marR="0" lvl="0" indent="0" algn="just" defTabSz="914400" eaLnBrk="1" fontAlgn="auto" latinLnBrk="0" hangingPunct="1">
              <a:lnSpc>
                <a:spcPct val="100000"/>
              </a:lnSpc>
              <a:spcBef>
                <a:spcPts val="106"/>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Governing Essentials is a three-part webinar series including Open Meetings Act, Parliamentary Procedures, and Components of Extraordinary Boards. A handful of Manistee County residents </a:t>
            </a:r>
            <a:r>
              <a:rPr lang="en-US" sz="1050" dirty="0">
                <a:solidFill>
                  <a:srgbClr val="000000"/>
                </a:solidFill>
                <a:latin typeface="Metropolis" panose="00000500000000000000" pitchFamily="2" charset="0"/>
              </a:rPr>
              <a:t>participated in this course</a:t>
            </a:r>
            <a:r>
              <a:rPr kumimoji="0" lang="en-US" sz="1050" b="0" i="0" u="none" strike="noStrike" kern="0" cap="none" spc="0" normalizeH="0" baseline="0" noProof="0" dirty="0">
                <a:ln>
                  <a:noFill/>
                </a:ln>
                <a:solidFill>
                  <a:srgbClr val="000000"/>
                </a:solidFill>
                <a:effectLst/>
                <a:uLnTx/>
                <a:uFillTx/>
                <a:latin typeface="Metropolis" panose="00000500000000000000" pitchFamily="2" charset="0"/>
              </a:rPr>
              <a:t> and interest in board training is on the rise. This series (or parts of it) could be offered locally.  </a:t>
            </a:r>
            <a:endParaRPr lang="en-US" sz="1050" b="0" i="0" u="none" strike="noStrike" kern="0" cap="none" spc="0" normalizeH="0" baseline="0" noProof="0" dirty="0">
              <a:ln>
                <a:noFill/>
              </a:ln>
              <a:solidFill>
                <a:srgbClr val="212529"/>
              </a:solidFill>
              <a:effectLst/>
              <a:uLnTx/>
              <a:uFillTx/>
              <a:latin typeface="Metropolis" panose="00000500000000000000" pitchFamily="2" charset="0"/>
              <a:cs typeface="Gotham Book"/>
            </a:endParaRPr>
          </a:p>
          <a:p>
            <a:pPr marL="13335" algn="just">
              <a:spcBef>
                <a:spcPts val="106"/>
              </a:spcBef>
            </a:pPr>
            <a:endParaRPr lang="en-US" sz="1050" spc="-27" dirty="0">
              <a:solidFill>
                <a:schemeClr val="tx1"/>
              </a:solidFill>
              <a:latin typeface="Metropolis" panose="00000500000000000000" pitchFamily="50" charset="0"/>
              <a:cs typeface="Gotham Book"/>
            </a:endParaRPr>
          </a:p>
        </p:txBody>
      </p:sp>
      <p:grpSp>
        <p:nvGrpSpPr>
          <p:cNvPr id="4" name="object 4">
            <a:extLst>
              <a:ext uri="{FF2B5EF4-FFF2-40B4-BE49-F238E27FC236}">
                <a16:creationId xmlns:a16="http://schemas.microsoft.com/office/drawing/2014/main" id="{85246D0E-B4EE-C3E9-2FA8-DE2EA9CA524D}"/>
              </a:ext>
            </a:extLst>
          </p:cNvPr>
          <p:cNvGrpSpPr/>
          <p:nvPr/>
        </p:nvGrpSpPr>
        <p:grpSpPr>
          <a:xfrm>
            <a:off x="0" y="9451181"/>
            <a:ext cx="7772400" cy="607219"/>
            <a:chOff x="0" y="8572500"/>
            <a:chExt cx="7315200" cy="571500"/>
          </a:xfrm>
        </p:grpSpPr>
        <p:sp>
          <p:nvSpPr>
            <p:cNvPr id="5" name="object 5">
              <a:extLst>
                <a:ext uri="{FF2B5EF4-FFF2-40B4-BE49-F238E27FC236}">
                  <a16:creationId xmlns:a16="http://schemas.microsoft.com/office/drawing/2014/main" id="{F636E3CD-970F-51C4-0391-1BF632B0DC17}"/>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6" name="object 6">
              <a:extLst>
                <a:ext uri="{FF2B5EF4-FFF2-40B4-BE49-F238E27FC236}">
                  <a16:creationId xmlns:a16="http://schemas.microsoft.com/office/drawing/2014/main" id="{B9E5536E-AF4A-2D71-2588-6CE8CB9FA26B}"/>
                </a:ext>
              </a:extLst>
            </p:cNvPr>
            <p:cNvPicPr/>
            <p:nvPr/>
          </p:nvPicPr>
          <p:blipFill>
            <a:blip r:embed="rId2"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52BFADC0-B562-F6E1-BFAB-DAAC1D6FEDD6}"/>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25" name="object 63">
            <a:extLst>
              <a:ext uri="{FF2B5EF4-FFF2-40B4-BE49-F238E27FC236}">
                <a16:creationId xmlns:a16="http://schemas.microsoft.com/office/drawing/2014/main" id="{D59715A8-AE90-8895-D5CE-D30443F668AA}"/>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7</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7EF94D9A-344D-2FEF-F460-959265FBFA92}"/>
              </a:ext>
            </a:extLst>
          </p:cNvPr>
          <p:cNvSpPr txBox="1"/>
          <p:nvPr/>
        </p:nvSpPr>
        <p:spPr>
          <a:xfrm>
            <a:off x="0" y="152400"/>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FOSTERING STRONG COMMUNITIES</a:t>
            </a:r>
          </a:p>
        </p:txBody>
      </p:sp>
      <p:sp>
        <p:nvSpPr>
          <p:cNvPr id="10" name="object 14">
            <a:extLst>
              <a:ext uri="{FF2B5EF4-FFF2-40B4-BE49-F238E27FC236}">
                <a16:creationId xmlns:a16="http://schemas.microsoft.com/office/drawing/2014/main" id="{EF7210FB-A25F-F7DD-4495-2004ABEFE6C5}"/>
              </a:ext>
            </a:extLst>
          </p:cNvPr>
          <p:cNvSpPr txBox="1"/>
          <p:nvPr/>
        </p:nvSpPr>
        <p:spPr>
          <a:xfrm>
            <a:off x="3332016" y="573144"/>
            <a:ext cx="4322495" cy="290625"/>
          </a:xfrm>
          <a:prstGeom prst="rect">
            <a:avLst/>
          </a:prstGeom>
        </p:spPr>
        <p:txBody>
          <a:bodyPr vert="horz" wrap="square" lIns="0" tIns="13494" rIns="0" bIns="0" rtlCol="0">
            <a:spAutoFit/>
          </a:bodyPr>
          <a:lstStyle/>
          <a:p>
            <a:pPr marL="13495" algn="r">
              <a:spcBef>
                <a:spcPts val="106"/>
              </a:spcBef>
            </a:pPr>
            <a:r>
              <a:rPr lang="en-US" b="1" dirty="0">
                <a:solidFill>
                  <a:schemeClr val="bg1"/>
                </a:solidFill>
                <a:latin typeface="Metropolis" panose="00000500000000000000" pitchFamily="50" charset="0"/>
                <a:cs typeface="Gotham Book"/>
              </a:rPr>
              <a:t>GOVERNMENT,  PUBLIC POLICY &amp; LAND USE</a:t>
            </a:r>
          </a:p>
        </p:txBody>
      </p:sp>
      <p:pic>
        <p:nvPicPr>
          <p:cNvPr id="15" name="Picture 14" descr="A group of people in a room">
            <a:extLst>
              <a:ext uri="{FF2B5EF4-FFF2-40B4-BE49-F238E27FC236}">
                <a16:creationId xmlns:a16="http://schemas.microsoft.com/office/drawing/2014/main" id="{AAC7A102-BB00-0B2B-D603-A078B7DA9E3C}"/>
              </a:ext>
            </a:extLst>
          </p:cNvPr>
          <p:cNvPicPr>
            <a:picLocks noChangeAspect="1"/>
          </p:cNvPicPr>
          <p:nvPr/>
        </p:nvPicPr>
        <p:blipFill>
          <a:blip r:embed="rId3">
            <a:extLst>
              <a:ext uri="{28A0092B-C50C-407E-A947-70E740481C1C}">
                <a14:useLocalDpi xmlns:a14="http://schemas.microsoft.com/office/drawing/2010/main" val="0"/>
              </a:ext>
            </a:extLst>
          </a:blip>
          <a:srcRect t="25587" r="12908" b="25005"/>
          <a:stretch/>
        </p:blipFill>
        <p:spPr>
          <a:xfrm>
            <a:off x="24354" y="845345"/>
            <a:ext cx="3088062" cy="1431254"/>
          </a:xfrm>
          <a:prstGeom prst="rect">
            <a:avLst/>
          </a:prstGeom>
        </p:spPr>
      </p:pic>
      <p:pic>
        <p:nvPicPr>
          <p:cNvPr id="22" name="Picture 21" descr="A group of people sitting at tables">
            <a:extLst>
              <a:ext uri="{FF2B5EF4-FFF2-40B4-BE49-F238E27FC236}">
                <a16:creationId xmlns:a16="http://schemas.microsoft.com/office/drawing/2014/main" id="{44CCEC9E-C420-34DC-36C9-8D340F40A62F}"/>
              </a:ext>
            </a:extLst>
          </p:cNvPr>
          <p:cNvPicPr>
            <a:picLocks noChangeAspect="1"/>
          </p:cNvPicPr>
          <p:nvPr/>
        </p:nvPicPr>
        <p:blipFill>
          <a:blip r:embed="rId4">
            <a:extLst>
              <a:ext uri="{28A0092B-C50C-407E-A947-70E740481C1C}">
                <a14:useLocalDpi xmlns:a14="http://schemas.microsoft.com/office/drawing/2010/main" val="0"/>
              </a:ext>
            </a:extLst>
          </a:blip>
          <a:srcRect l="2833" t="15567" b="28391"/>
          <a:stretch/>
        </p:blipFill>
        <p:spPr>
          <a:xfrm>
            <a:off x="42765" y="2278786"/>
            <a:ext cx="3170839" cy="1561725"/>
          </a:xfrm>
          <a:prstGeom prst="rect">
            <a:avLst/>
          </a:prstGeom>
        </p:spPr>
      </p:pic>
      <p:pic>
        <p:nvPicPr>
          <p:cNvPr id="27" name="Picture 26" descr="A group of people sitting around tables">
            <a:extLst>
              <a:ext uri="{FF2B5EF4-FFF2-40B4-BE49-F238E27FC236}">
                <a16:creationId xmlns:a16="http://schemas.microsoft.com/office/drawing/2014/main" id="{04E620CB-5B5C-5B1C-D51C-F39EE608A702}"/>
              </a:ext>
            </a:extLst>
          </p:cNvPr>
          <p:cNvPicPr>
            <a:picLocks noChangeAspect="1"/>
          </p:cNvPicPr>
          <p:nvPr/>
        </p:nvPicPr>
        <p:blipFill>
          <a:blip r:embed="rId5">
            <a:extLst>
              <a:ext uri="{28A0092B-C50C-407E-A947-70E740481C1C}">
                <a14:useLocalDpi xmlns:a14="http://schemas.microsoft.com/office/drawing/2010/main" val="0"/>
              </a:ext>
            </a:extLst>
          </a:blip>
          <a:srcRect t="32308" r="52925" b="20554"/>
          <a:stretch>
            <a:fillRect/>
          </a:stretch>
        </p:blipFill>
        <p:spPr>
          <a:xfrm>
            <a:off x="5375195" y="1034380"/>
            <a:ext cx="2397205" cy="1668529"/>
          </a:xfrm>
          <a:prstGeom prst="rect">
            <a:avLst/>
          </a:prstGeom>
        </p:spPr>
      </p:pic>
      <p:sp>
        <p:nvSpPr>
          <p:cNvPr id="29" name="object 2">
            <a:extLst>
              <a:ext uri="{FF2B5EF4-FFF2-40B4-BE49-F238E27FC236}">
                <a16:creationId xmlns:a16="http://schemas.microsoft.com/office/drawing/2014/main" id="{A8B3487D-D583-2F9C-A362-33DD69CCF85A}"/>
              </a:ext>
            </a:extLst>
          </p:cNvPr>
          <p:cNvSpPr/>
          <p:nvPr/>
        </p:nvSpPr>
        <p:spPr>
          <a:xfrm>
            <a:off x="86775" y="6051611"/>
            <a:ext cx="2504025" cy="3016190"/>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alpha val="10196"/>
            </a:srgbClr>
          </a:solidFill>
        </p:spPr>
        <p:txBody>
          <a:bodyPr wrap="square" lIns="0" tIns="0" rIns="0" bIns="0" rtlCol="0"/>
          <a:lstStyle/>
          <a:p>
            <a:pPr algn="ctr"/>
            <a:endParaRPr lang="en-US" sz="1400" i="1" dirty="0">
              <a:solidFill>
                <a:srgbClr val="18453B"/>
              </a:solidFill>
              <a:latin typeface="Metropolis Thin" panose="00000200000000000000" pitchFamily="50" charset="0"/>
            </a:endParaRPr>
          </a:p>
          <a:p>
            <a:pPr algn="ctr"/>
            <a:r>
              <a:rPr lang="en-US" sz="1400" i="1" dirty="0">
                <a:solidFill>
                  <a:srgbClr val="18453B"/>
                </a:solidFill>
                <a:latin typeface="Metropolis Thin" panose="00000200000000000000" pitchFamily="50" charset="0"/>
              </a:rPr>
              <a:t>“I plan to use what I learned regarding the Master Plan process next year when we begin updating our plan.” </a:t>
            </a:r>
          </a:p>
          <a:p>
            <a:pPr algn="ctr"/>
            <a:endParaRPr lang="en-US" sz="1400" i="1" dirty="0">
              <a:solidFill>
                <a:srgbClr val="18453B"/>
              </a:solidFill>
              <a:latin typeface="Metropolis Thin" panose="00000200000000000000" pitchFamily="50" charset="0"/>
            </a:endParaRPr>
          </a:p>
          <a:p>
            <a:pPr algn="ctr"/>
            <a:r>
              <a:rPr lang="en-US" sz="1400" i="1" dirty="0">
                <a:solidFill>
                  <a:srgbClr val="18453B"/>
                </a:solidFill>
                <a:latin typeface="Metropolis Thin" panose="00000200000000000000" pitchFamily="50" charset="0"/>
              </a:rPr>
              <a:t>“What we learned will have an ongoing impact on the decision process for our citizens.  I also believe that it will normalize fairness in the decision making between townships. “</a:t>
            </a:r>
          </a:p>
          <a:p>
            <a:endParaRPr lang="en-US" sz="900" i="1" dirty="0">
              <a:solidFill>
                <a:srgbClr val="18453B"/>
              </a:solidFill>
              <a:latin typeface="Metropolis Thin" panose="00000200000000000000" pitchFamily="50" charset="0"/>
            </a:endParaRPr>
          </a:p>
          <a:p>
            <a:r>
              <a:rPr lang="en-US" sz="1200" i="1" dirty="0">
                <a:solidFill>
                  <a:srgbClr val="18453B"/>
                </a:solidFill>
                <a:latin typeface="Metropolis Thin" panose="00000200000000000000" pitchFamily="50" charset="0"/>
              </a:rPr>
              <a:t>          </a:t>
            </a:r>
            <a:r>
              <a:rPr lang="en-US" sz="1400" i="1" dirty="0">
                <a:solidFill>
                  <a:srgbClr val="18453B"/>
                </a:solidFill>
                <a:latin typeface="Metropolis Thin" panose="00000200000000000000" pitchFamily="50" charset="0"/>
              </a:rPr>
              <a:t>- </a:t>
            </a:r>
            <a:r>
              <a:rPr lang="en-US" sz="1400" dirty="0">
                <a:solidFill>
                  <a:srgbClr val="18453B"/>
                </a:solidFill>
                <a:latin typeface="Metropolis Thin" panose="00000200000000000000" pitchFamily="50" charset="0"/>
              </a:rPr>
              <a:t>Citizen Planner attendees </a:t>
            </a:r>
          </a:p>
        </p:txBody>
      </p:sp>
      <p:pic>
        <p:nvPicPr>
          <p:cNvPr id="19" name="Picture 18">
            <a:extLst>
              <a:ext uri="{FF2B5EF4-FFF2-40B4-BE49-F238E27FC236}">
                <a16:creationId xmlns:a16="http://schemas.microsoft.com/office/drawing/2014/main" id="{D73F39E3-B198-1DAE-9097-0C62B05BE70E}"/>
              </a:ext>
            </a:extLst>
          </p:cNvPr>
          <p:cNvPicPr>
            <a:picLocks noChangeAspect="1"/>
          </p:cNvPicPr>
          <p:nvPr/>
        </p:nvPicPr>
        <p:blipFill>
          <a:blip r:embed="rId6" cstate="print">
            <a:extLst>
              <a:ext uri="{28A0092B-C50C-407E-A947-70E740481C1C}">
                <a14:useLocalDpi xmlns:a14="http://schemas.microsoft.com/office/drawing/2010/main"/>
              </a:ext>
            </a:extLst>
          </a:blip>
          <a:srcRect l="12465" t="11770"/>
          <a:stretch>
            <a:fillRect/>
          </a:stretch>
        </p:blipFill>
        <p:spPr>
          <a:xfrm>
            <a:off x="5096823" y="2156832"/>
            <a:ext cx="2675577" cy="1713615"/>
          </a:xfrm>
          <a:prstGeom prst="rect">
            <a:avLst/>
          </a:prstGeom>
          <a:ln w="28575">
            <a:noFill/>
          </a:ln>
        </p:spPr>
      </p:pic>
      <p:pic>
        <p:nvPicPr>
          <p:cNvPr id="31" name="Picture 30" descr="A cartoon of a city&#10;&#10;AI-generated content may be incorrect.">
            <a:extLst>
              <a:ext uri="{FF2B5EF4-FFF2-40B4-BE49-F238E27FC236}">
                <a16:creationId xmlns:a16="http://schemas.microsoft.com/office/drawing/2014/main" id="{EE97ED72-D3C1-669F-BE01-4382220058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6009" y="1068595"/>
            <a:ext cx="2273791" cy="1513105"/>
          </a:xfrm>
          <a:prstGeom prst="rect">
            <a:avLst/>
          </a:prstGeom>
        </p:spPr>
      </p:pic>
      <p:pic>
        <p:nvPicPr>
          <p:cNvPr id="8" name="Picture 7">
            <a:extLst>
              <a:ext uri="{FF2B5EF4-FFF2-40B4-BE49-F238E27FC236}">
                <a16:creationId xmlns:a16="http://schemas.microsoft.com/office/drawing/2014/main" id="{E7A81A0A-9796-A183-8C2E-E3B9FD6AD5EF}"/>
              </a:ext>
            </a:extLst>
          </p:cNvPr>
          <p:cNvPicPr>
            <a:picLocks noChangeAspect="1"/>
          </p:cNvPicPr>
          <p:nvPr/>
        </p:nvPicPr>
        <p:blipFill>
          <a:blip r:embed="rId8"/>
          <a:stretch>
            <a:fillRect/>
          </a:stretch>
        </p:blipFill>
        <p:spPr>
          <a:xfrm>
            <a:off x="3054301" y="2536647"/>
            <a:ext cx="2397205" cy="1519947"/>
          </a:xfrm>
          <a:prstGeom prst="rect">
            <a:avLst/>
          </a:prstGeom>
        </p:spPr>
      </p:pic>
    </p:spTree>
    <p:extLst>
      <p:ext uri="{BB962C8B-B14F-4D97-AF65-F5344CB8AC3E}">
        <p14:creationId xmlns:p14="http://schemas.microsoft.com/office/powerpoint/2010/main" val="152682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B76011-BFEA-6706-D864-F314EA3F5AB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997769B-3B6C-A7AB-88FB-0EDAA2D075DA}"/>
              </a:ext>
            </a:extLst>
          </p:cNvPr>
          <p:cNvSpPr/>
          <p:nvPr/>
        </p:nvSpPr>
        <p:spPr>
          <a:xfrm>
            <a:off x="0" y="590002"/>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sp>
        <p:nvSpPr>
          <p:cNvPr id="3" name="object 3">
            <a:extLst>
              <a:ext uri="{FF2B5EF4-FFF2-40B4-BE49-F238E27FC236}">
                <a16:creationId xmlns:a16="http://schemas.microsoft.com/office/drawing/2014/main" id="{844E9D03-BAD9-C170-1CFB-33AFDF8EB396}"/>
              </a:ext>
            </a:extLst>
          </p:cNvPr>
          <p:cNvSpPr txBox="1"/>
          <p:nvPr/>
        </p:nvSpPr>
        <p:spPr>
          <a:xfrm>
            <a:off x="121142" y="4117996"/>
            <a:ext cx="7458075" cy="5303520"/>
          </a:xfrm>
          <a:prstGeom prst="rect">
            <a:avLst/>
          </a:prstGeom>
        </p:spPr>
        <p:txBody>
          <a:bodyPr vert="horz" wrap="square" lIns="0" tIns="13494" rIns="0" bIns="0" numCol="3" spcCol="91440" rtlCol="0" anchor="t">
            <a:noAutofit/>
          </a:bodyPr>
          <a:lstStyle/>
          <a:p>
            <a:pPr marL="13335">
              <a:spcBef>
                <a:spcPts val="106"/>
              </a:spcBef>
            </a:pPr>
            <a:r>
              <a:rPr lang="en-US" sz="1400" dirty="0">
                <a:solidFill>
                  <a:srgbClr val="18453B"/>
                </a:solidFill>
                <a:latin typeface="Metropolis Medium"/>
                <a:cs typeface="Gotham Bold"/>
              </a:rPr>
              <a:t>NEW PARTNERSHIPS = NEW PROGRAMS</a:t>
            </a:r>
            <a:endParaRPr lang="en-US" sz="1400" dirty="0">
              <a:solidFill>
                <a:srgbClr val="000000"/>
              </a:solidFill>
              <a:latin typeface="Metropolis Medium"/>
              <a:cs typeface="Gotham Bold"/>
            </a:endParaRPr>
          </a:p>
          <a:p>
            <a:pPr marL="13335" marR="38735" algn="just">
              <a:spcBef>
                <a:spcPts val="947"/>
              </a:spcBef>
            </a:pPr>
            <a:r>
              <a:rPr lang="en-US" sz="1050" dirty="0">
                <a:solidFill>
                  <a:schemeClr val="tx1"/>
                </a:solidFill>
                <a:latin typeface="Metropolis" panose="00000500000000000000"/>
                <a:cs typeface="Gotham Bold"/>
              </a:rPr>
              <a:t>Kathryn</a:t>
            </a:r>
            <a:r>
              <a:rPr lang="en-US" sz="1050" dirty="0">
                <a:solidFill>
                  <a:schemeClr val="tx1"/>
                </a:solidFill>
                <a:latin typeface="Metropolis" panose="00000500000000000000"/>
                <a:cs typeface="Gotham Book"/>
              </a:rPr>
              <a:t> Borowicz, Environmental Educator with the Manistee Conservation District, recently reached out to learn more about current 4-H youth development and educational initiatives in Manistee County. Kathryn brings valuable experience to the table—she coordinates numerous field trips for youth throughout the early summer and fall, holds a Michigan teaching certificate, and is certified to teach Project WILD through the Department of Natural Resources (DNR). She also has established relationships with Onekama Consolidated Schools and a strong understanding of local government education.</a:t>
            </a:r>
            <a:endParaRPr lang="en-US" dirty="0">
              <a:solidFill>
                <a:schemeClr val="tx1"/>
              </a:solidFill>
            </a:endParaRPr>
          </a:p>
          <a:p>
            <a:pPr marL="13335" marR="38735" algn="just">
              <a:spcBef>
                <a:spcPts val="947"/>
              </a:spcBef>
            </a:pPr>
            <a:r>
              <a:rPr lang="en-US" sz="1050" dirty="0">
                <a:solidFill>
                  <a:schemeClr val="tx1"/>
                </a:solidFill>
                <a:latin typeface="Metropolis" panose="00000500000000000000"/>
                <a:cs typeface="Gotham Book"/>
              </a:rPr>
              <a:t>A natural opportunity for collaboration was identified through the 3rd-grade life cycle curriculum in the spring, where embryology aligns well. Kathryn and Allison Ballard have existing connections at Kaleva Norman Dickson (KND) and Onekama schools, respectively. The two worked together to plan a spring program focused on embryology. In total, three 3rd-grade classrooms participated using curriculum aligned with Agriculture in the Classroom. Eggs were provided by </a:t>
            </a:r>
            <a:r>
              <a:rPr lang="en-US" sz="1050" dirty="0" err="1">
                <a:solidFill>
                  <a:schemeClr val="tx1"/>
                </a:solidFill>
                <a:latin typeface="Metropolis" panose="00000500000000000000"/>
                <a:cs typeface="Gotham Book"/>
              </a:rPr>
              <a:t>WanderWood</a:t>
            </a:r>
            <a:r>
              <a:rPr lang="en-US" sz="1050" dirty="0">
                <a:solidFill>
                  <a:schemeClr val="tx1"/>
                </a:solidFill>
                <a:latin typeface="Metropolis" panose="00000500000000000000"/>
                <a:cs typeface="Gotham Book"/>
              </a:rPr>
              <a:t> Farms in Lake Ann. Students had the opportunity to adopt chicks to raise at home – all of them were adopted which is a testament to how popular the program was! Participating students also had the chance to tour the farm  as part of the experiential learning process. This partnership between the Manistee Conservation District and Manistee 4-H is already planning ahead for winter programming to include events such as Nature @ Night. This program will serve as a seasonal complement to the spring embryology project. This event will feature educational components, three – four interactive stations, and a campfire s’mores treat for participants. </a:t>
            </a:r>
          </a:p>
          <a:p>
            <a:pPr marL="13335" marR="38735" algn="just">
              <a:spcBef>
                <a:spcPts val="947"/>
              </a:spcBef>
            </a:pPr>
            <a:r>
              <a:rPr lang="en-US" sz="1050" dirty="0">
                <a:solidFill>
                  <a:schemeClr val="tx1"/>
                </a:solidFill>
                <a:latin typeface="Metropolis" panose="00000500000000000000"/>
                <a:cs typeface="Gotham Book"/>
              </a:rPr>
              <a:t>Other programming opportunities include partnering with the Manistee Library Story Park to explore the possibility of incorporating a food forest into their landscaping plan and offering youth paddle sports. We’re excited about these collaborative efforts and the opportunity to expand meaningful, hands-on learning experiences for youth in Manistee Count</a:t>
            </a:r>
            <a:r>
              <a:rPr lang="en-US" sz="1050" dirty="0">
                <a:solidFill>
                  <a:srgbClr val="18453B"/>
                </a:solidFill>
                <a:latin typeface="Metropolis" panose="00000500000000000000"/>
                <a:cs typeface="Gotham Book"/>
              </a:rPr>
              <a:t>y.</a:t>
            </a:r>
          </a:p>
          <a:p>
            <a:pPr marL="13335" marR="38735" algn="just">
              <a:spcBef>
                <a:spcPts val="947"/>
              </a:spcBef>
            </a:pPr>
            <a:endParaRPr lang="en-US" sz="1050" dirty="0">
              <a:solidFill>
                <a:srgbClr val="18453B"/>
              </a:solidFill>
              <a:latin typeface="Metropolis" panose="00000500000000000000"/>
              <a:cs typeface="Gotham Book"/>
            </a:endParaRPr>
          </a:p>
          <a:p>
            <a:pPr marL="13335" marR="38735" algn="just">
              <a:spcBef>
                <a:spcPts val="947"/>
              </a:spcBef>
            </a:pPr>
            <a:endParaRPr lang="en-US" sz="1050" dirty="0">
              <a:solidFill>
                <a:srgbClr val="18453B"/>
              </a:solidFill>
              <a:latin typeface="Metropolis" panose="00000500000000000000"/>
              <a:cs typeface="Gotham Book"/>
            </a:endParaRPr>
          </a:p>
          <a:p>
            <a:pPr marL="13335" marR="38735" algn="just">
              <a:spcBef>
                <a:spcPts val="947"/>
              </a:spcBef>
            </a:pPr>
            <a:endParaRPr lang="en-US" sz="1050" dirty="0">
              <a:solidFill>
                <a:srgbClr val="18453B"/>
              </a:solidFill>
              <a:latin typeface="Metropolis" panose="00000500000000000000"/>
              <a:cs typeface="Gotham Book"/>
            </a:endParaRPr>
          </a:p>
          <a:p>
            <a:pPr marL="13335" marR="38735" algn="just">
              <a:spcBef>
                <a:spcPts val="947"/>
              </a:spcBef>
            </a:pPr>
            <a:endParaRPr lang="en-US" sz="1050" dirty="0">
              <a:solidFill>
                <a:srgbClr val="18453B"/>
              </a:solidFill>
              <a:latin typeface="Metropolis" panose="00000500000000000000"/>
              <a:cs typeface="Gotham Book"/>
            </a:endParaRPr>
          </a:p>
          <a:p>
            <a:pPr marL="13335" marR="38735" algn="just">
              <a:spcBef>
                <a:spcPts val="947"/>
              </a:spcBef>
            </a:pPr>
            <a:r>
              <a:rPr lang="en-US" sz="1400" dirty="0">
                <a:solidFill>
                  <a:srgbClr val="18453B"/>
                </a:solidFill>
                <a:latin typeface="Metropolis" panose="00000500000000000000"/>
                <a:cs typeface="Gotham Book"/>
              </a:rPr>
              <a:t>COMMUNITY SERVICE PROJECTS</a:t>
            </a:r>
            <a:endParaRPr lang="en-US" sz="1400" dirty="0"/>
          </a:p>
          <a:p>
            <a:pPr marL="13335" marR="38735" algn="just">
              <a:spcBef>
                <a:spcPts val="947"/>
              </a:spcBef>
            </a:pPr>
            <a:r>
              <a:rPr lang="en-US" sz="1050" dirty="0">
                <a:solidFill>
                  <a:schemeClr val="tx1"/>
                </a:solidFill>
                <a:latin typeface="Metropolis" panose="00000500000000000000"/>
                <a:cs typeface="Gotham Book"/>
              </a:rPr>
              <a:t>Two 4-H clubs, Northwoods Kids and Crossroad Kids, were  involved in Adopt-A-Highway programs</a:t>
            </a:r>
            <a:r>
              <a:rPr lang="en-US" sz="1100" dirty="0">
                <a:solidFill>
                  <a:schemeClr val="tx1"/>
                </a:solidFill>
                <a:latin typeface="Metropolis" panose="00000500000000000000"/>
                <a:cs typeface="Gotham Book"/>
              </a:rPr>
              <a:t>. Crossroad Kids also helped with collecting donations for Hurricane Helene Relief. The Southline Eager Beavers scraped paint and repainted playground equipment at the </a:t>
            </a:r>
            <a:r>
              <a:rPr lang="en-US" sz="1100" dirty="0" err="1">
                <a:solidFill>
                  <a:schemeClr val="tx1"/>
                </a:solidFill>
                <a:latin typeface="Metropolis" panose="00000500000000000000"/>
                <a:cs typeface="Gotham Book"/>
              </a:rPr>
              <a:t>Claybank</a:t>
            </a:r>
            <a:r>
              <a:rPr lang="en-US" sz="1100" dirty="0">
                <a:solidFill>
                  <a:schemeClr val="tx1"/>
                </a:solidFill>
                <a:latin typeface="Metropolis" panose="00000500000000000000"/>
                <a:cs typeface="Gotham Book"/>
              </a:rPr>
              <a:t> Park in Stronach Township.  </a:t>
            </a:r>
          </a:p>
          <a:p>
            <a:pPr marL="13335" marR="38735" algn="just">
              <a:spcBef>
                <a:spcPts val="947"/>
              </a:spcBef>
            </a:pPr>
            <a:endParaRPr lang="en-US" sz="1100" dirty="0">
              <a:solidFill>
                <a:schemeClr val="tx1"/>
              </a:solidFill>
              <a:latin typeface="Metropolis" panose="00000500000000000000"/>
              <a:cs typeface="Gotham Book"/>
            </a:endParaRPr>
          </a:p>
        </p:txBody>
      </p:sp>
      <p:grpSp>
        <p:nvGrpSpPr>
          <p:cNvPr id="4" name="object 4">
            <a:extLst>
              <a:ext uri="{FF2B5EF4-FFF2-40B4-BE49-F238E27FC236}">
                <a16:creationId xmlns:a16="http://schemas.microsoft.com/office/drawing/2014/main" id="{43B57F97-B5FB-D3FD-CDD2-130FB65D1530}"/>
              </a:ext>
            </a:extLst>
          </p:cNvPr>
          <p:cNvGrpSpPr/>
          <p:nvPr/>
        </p:nvGrpSpPr>
        <p:grpSpPr>
          <a:xfrm>
            <a:off x="0" y="9451181"/>
            <a:ext cx="7772400" cy="607219"/>
            <a:chOff x="0" y="8572500"/>
            <a:chExt cx="7315200" cy="571500"/>
          </a:xfrm>
        </p:grpSpPr>
        <p:sp>
          <p:nvSpPr>
            <p:cNvPr id="5" name="object 5">
              <a:extLst>
                <a:ext uri="{FF2B5EF4-FFF2-40B4-BE49-F238E27FC236}">
                  <a16:creationId xmlns:a16="http://schemas.microsoft.com/office/drawing/2014/main" id="{6B7143FD-4A24-1945-7E14-2FA64B6642E4}"/>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6" name="object 6">
              <a:extLst>
                <a:ext uri="{FF2B5EF4-FFF2-40B4-BE49-F238E27FC236}">
                  <a16:creationId xmlns:a16="http://schemas.microsoft.com/office/drawing/2014/main" id="{22DEA832-037A-64CC-1937-B9822265A505}"/>
                </a:ext>
              </a:extLst>
            </p:cNvPr>
            <p:cNvPicPr/>
            <p:nvPr/>
          </p:nvPicPr>
          <p:blipFill>
            <a:blip r:embed="rId2"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201A1169-A135-77E2-C7E2-D6FBAEBE654C}"/>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975BE146-6799-3454-9843-2A85C2062902}"/>
              </a:ext>
            </a:extLst>
          </p:cNvPr>
          <p:cNvSpPr txBox="1"/>
          <p:nvPr/>
        </p:nvSpPr>
        <p:spPr>
          <a:xfrm>
            <a:off x="4776787" y="692188"/>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4-H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2D1B5E6D-E58F-B603-0A21-5F9AEE860BB0}"/>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8</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C3E31E15-181B-07D7-029C-48642051C5B2}"/>
              </a:ext>
            </a:extLst>
          </p:cNvPr>
          <p:cNvSpPr txBox="1"/>
          <p:nvPr/>
        </p:nvSpPr>
        <p:spPr>
          <a:xfrm>
            <a:off x="-15434" y="171449"/>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DEVELOPING YOUTH AND COMMUNITIES</a:t>
            </a:r>
          </a:p>
        </p:txBody>
      </p:sp>
      <p:pic>
        <p:nvPicPr>
          <p:cNvPr id="15" name="Picture 14" descr="A child standing in front of a sign&#10;&#10;AI-generated content may be incorrect.">
            <a:extLst>
              <a:ext uri="{FF2B5EF4-FFF2-40B4-BE49-F238E27FC236}">
                <a16:creationId xmlns:a16="http://schemas.microsoft.com/office/drawing/2014/main" id="{025F67AB-F60B-F977-0412-B7D13CB65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6864"/>
            <a:ext cx="2174543" cy="2899391"/>
          </a:xfrm>
          <a:prstGeom prst="rect">
            <a:avLst/>
          </a:prstGeom>
        </p:spPr>
      </p:pic>
      <p:pic>
        <p:nvPicPr>
          <p:cNvPr id="17" name="Picture 16" descr="A green and white text on a green background&#10;&#10;AI-generated content may be incorrect.">
            <a:extLst>
              <a:ext uri="{FF2B5EF4-FFF2-40B4-BE49-F238E27FC236}">
                <a16:creationId xmlns:a16="http://schemas.microsoft.com/office/drawing/2014/main" id="{1B5883D1-1F07-BD9A-F22F-29A085DB4952}"/>
              </a:ext>
            </a:extLst>
          </p:cNvPr>
          <p:cNvPicPr>
            <a:picLocks noChangeAspect="1"/>
          </p:cNvPicPr>
          <p:nvPr/>
        </p:nvPicPr>
        <p:blipFill>
          <a:blip r:embed="rId4" cstate="print">
            <a:extLst>
              <a:ext uri="{28A0092B-C50C-407E-A947-70E740481C1C}">
                <a14:useLocalDpi xmlns:a14="http://schemas.microsoft.com/office/drawing/2010/main" val="0"/>
              </a:ext>
            </a:extLst>
          </a:blip>
          <a:srcRect l="-242" r="1" b="3523"/>
          <a:stretch>
            <a:fillRect/>
          </a:stretch>
        </p:blipFill>
        <p:spPr>
          <a:xfrm>
            <a:off x="5181600" y="6084916"/>
            <a:ext cx="2469658" cy="3258851"/>
          </a:xfrm>
          <a:prstGeom prst="rect">
            <a:avLst/>
          </a:prstGeom>
        </p:spPr>
      </p:pic>
      <p:pic>
        <p:nvPicPr>
          <p:cNvPr id="19" name="Picture 18" descr="A group of people in a room">
            <a:extLst>
              <a:ext uri="{FF2B5EF4-FFF2-40B4-BE49-F238E27FC236}">
                <a16:creationId xmlns:a16="http://schemas.microsoft.com/office/drawing/2014/main" id="{B20E2B07-7ECE-0967-C5EA-1632F1BA3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3876" y="1216714"/>
            <a:ext cx="3630210" cy="2722658"/>
          </a:xfrm>
          <a:prstGeom prst="rect">
            <a:avLst/>
          </a:prstGeom>
        </p:spPr>
      </p:pic>
      <p:pic>
        <p:nvPicPr>
          <p:cNvPr id="9" name="Picture 8" descr="A person and a child holding a bag&#10;&#10;AI-generated content may be incorrect.">
            <a:extLst>
              <a:ext uri="{FF2B5EF4-FFF2-40B4-BE49-F238E27FC236}">
                <a16:creationId xmlns:a16="http://schemas.microsoft.com/office/drawing/2014/main" id="{5E8C6098-C9BD-C99A-7314-9F396F68F325}"/>
              </a:ext>
            </a:extLst>
          </p:cNvPr>
          <p:cNvPicPr>
            <a:picLocks noChangeAspect="1"/>
          </p:cNvPicPr>
          <p:nvPr/>
        </p:nvPicPr>
        <p:blipFill>
          <a:blip r:embed="rId6" cstate="print">
            <a:extLst>
              <a:ext uri="{28A0092B-C50C-407E-A947-70E740481C1C}">
                <a14:useLocalDpi xmlns:a14="http://schemas.microsoft.com/office/drawing/2010/main" val="0"/>
              </a:ext>
            </a:extLst>
          </a:blip>
          <a:srcRect l="14902" b="13330"/>
          <a:stretch>
            <a:fillRect/>
          </a:stretch>
        </p:blipFill>
        <p:spPr>
          <a:xfrm>
            <a:off x="5701487" y="1224076"/>
            <a:ext cx="2070913" cy="2685631"/>
          </a:xfrm>
          <a:prstGeom prst="rect">
            <a:avLst/>
          </a:prstGeom>
        </p:spPr>
      </p:pic>
      <p:pic>
        <p:nvPicPr>
          <p:cNvPr id="10" name="Picture 9" descr="A green four leaf clover with white letters&#10;&#10;AI-generated content may be incorrect.">
            <a:extLst>
              <a:ext uri="{FF2B5EF4-FFF2-40B4-BE49-F238E27FC236}">
                <a16:creationId xmlns:a16="http://schemas.microsoft.com/office/drawing/2014/main" id="{DADDE254-DACA-1367-BA8E-B6036C00833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0800000" flipV="1">
            <a:off x="3373929" y="8345287"/>
            <a:ext cx="952500" cy="992798"/>
          </a:xfrm>
          <a:prstGeom prst="rect">
            <a:avLst/>
          </a:prstGeom>
        </p:spPr>
      </p:pic>
    </p:spTree>
    <p:extLst>
      <p:ext uri="{BB962C8B-B14F-4D97-AF65-F5344CB8AC3E}">
        <p14:creationId xmlns:p14="http://schemas.microsoft.com/office/powerpoint/2010/main" val="62929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854FE7-5C85-C758-A7C5-FC578E6A49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9BFB0A-7975-5D08-BA73-2055532D5B84}"/>
              </a:ext>
            </a:extLst>
          </p:cNvPr>
          <p:cNvSpPr/>
          <p:nvPr/>
        </p:nvSpPr>
        <p:spPr>
          <a:xfrm>
            <a:off x="0" y="590002"/>
            <a:ext cx="7772400" cy="690696"/>
          </a:xfrm>
          <a:custGeom>
            <a:avLst/>
            <a:gdLst/>
            <a:ahLst/>
            <a:cxnLst/>
            <a:rect l="l" t="t" r="r" b="b"/>
            <a:pathLst>
              <a:path w="7315200" h="3017520">
                <a:moveTo>
                  <a:pt x="7315200" y="0"/>
                </a:moveTo>
                <a:lnTo>
                  <a:pt x="0" y="0"/>
                </a:lnTo>
                <a:lnTo>
                  <a:pt x="0" y="3017520"/>
                </a:lnTo>
                <a:lnTo>
                  <a:pt x="7315200" y="3017520"/>
                </a:lnTo>
                <a:lnTo>
                  <a:pt x="7315200" y="0"/>
                </a:lnTo>
                <a:close/>
              </a:path>
            </a:pathLst>
          </a:custGeom>
          <a:solidFill>
            <a:srgbClr val="18453B"/>
          </a:solidFill>
        </p:spPr>
        <p:txBody>
          <a:bodyPr wrap="square" lIns="0" tIns="0" rIns="0" bIns="0" rtlCol="0"/>
          <a:lstStyle/>
          <a:p>
            <a:endParaRPr>
              <a:solidFill>
                <a:srgbClr val="7BBD00"/>
              </a:solidFill>
            </a:endParaRPr>
          </a:p>
        </p:txBody>
      </p:sp>
      <p:sp>
        <p:nvSpPr>
          <p:cNvPr id="3" name="object 3">
            <a:extLst>
              <a:ext uri="{FF2B5EF4-FFF2-40B4-BE49-F238E27FC236}">
                <a16:creationId xmlns:a16="http://schemas.microsoft.com/office/drawing/2014/main" id="{BFAD49CC-36F6-5773-C577-F2E33674AC61}"/>
              </a:ext>
            </a:extLst>
          </p:cNvPr>
          <p:cNvSpPr txBox="1"/>
          <p:nvPr/>
        </p:nvSpPr>
        <p:spPr>
          <a:xfrm>
            <a:off x="136147" y="3941278"/>
            <a:ext cx="7516458" cy="5486400"/>
          </a:xfrm>
          <a:prstGeom prst="rect">
            <a:avLst/>
          </a:prstGeom>
        </p:spPr>
        <p:txBody>
          <a:bodyPr vert="horz" wrap="square" lIns="0" tIns="13494" rIns="0" bIns="0" numCol="3" spcCol="182880" rtlCol="0" anchor="t">
            <a:noAutofit/>
          </a:bodyPr>
          <a:lstStyle/>
          <a:p>
            <a:pPr>
              <a:defRPr/>
            </a:pPr>
            <a:r>
              <a:rPr lang="en-US" sz="1400" dirty="0">
                <a:solidFill>
                  <a:srgbClr val="18453B"/>
                </a:solidFill>
                <a:latin typeface="Metropolis"/>
              </a:rPr>
              <a:t>ANNUAL KALEVA NORMAN DICKSON SCHOOLS CAREER FAIR</a:t>
            </a:r>
            <a:endParaRPr kumimoji="0" lang="en-US" sz="1400" b="0" i="0" u="none" strike="noStrike" kern="0" cap="none" spc="0" normalizeH="0" baseline="0" noProof="0" dirty="0">
              <a:ln>
                <a:noFill/>
              </a:ln>
              <a:solidFill>
                <a:srgbClr val="18453B"/>
              </a:solidFill>
              <a:effectLst/>
              <a:uLnTx/>
              <a:uFillTx/>
              <a:latin typeface="Metropoli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18453B"/>
              </a:solidFill>
              <a:effectLst/>
              <a:uLnTx/>
              <a:uFillTx/>
              <a:latin typeface="Metropolis" panose="00000500000000000000" pitchFamily="50" charset="0"/>
            </a:endParaRPr>
          </a:p>
          <a:p>
            <a:pPr algn="just"/>
            <a:r>
              <a:rPr lang="en-US" sz="1050" dirty="0">
                <a:latin typeface="Metropolis" panose="00000500000000000000"/>
              </a:rPr>
              <a:t>The KND K–12 Career Fair has become a cornerstone of Manistee County 4-H’s outreach efforts in recent years. Held annually, this event provides a valuable opportunity to engage with youth across all grade levels, promote 4-H programs, and spark meaningful conversations about future career paths. Strategically timed in the spring, the fair is particularly effective for introducing older students to statewide pre-college experiences such as </a:t>
            </a:r>
            <a:r>
              <a:rPr lang="en-US" sz="1050" i="1" dirty="0">
                <a:latin typeface="Metropolis" panose="00000500000000000000"/>
              </a:rPr>
              <a:t>4-H Animal &amp; Veterinary Science Camp</a:t>
            </a:r>
            <a:r>
              <a:rPr lang="en-US" sz="1050" dirty="0">
                <a:latin typeface="Metropolis" panose="00000500000000000000"/>
              </a:rPr>
              <a:t> and </a:t>
            </a:r>
            <a:r>
              <a:rPr lang="en-US" sz="1050" i="1" dirty="0">
                <a:latin typeface="Metropolis" panose="00000500000000000000"/>
              </a:rPr>
              <a:t>4-H Exploration Days</a:t>
            </a:r>
            <a:r>
              <a:rPr lang="en-US" sz="1050" dirty="0">
                <a:latin typeface="Metropolis" panose="00000500000000000000"/>
              </a:rPr>
              <a:t>.</a:t>
            </a:r>
          </a:p>
          <a:p>
            <a:pPr algn="just"/>
            <a:endParaRPr lang="en-US" sz="1050" dirty="0">
              <a:latin typeface="Metropolis" panose="00000500000000000000"/>
            </a:endParaRPr>
          </a:p>
          <a:p>
            <a:pPr algn="just"/>
            <a:r>
              <a:rPr lang="en-US" sz="1050" dirty="0">
                <a:latin typeface="Metropolis" panose="00000500000000000000"/>
              </a:rPr>
              <a:t>This year’s event was no exception. The 4-H booth drew significant interest from students exploring a wide range of career paths – including equine science, pre-veterinary and pre-med tracks, education, psychology, art, media, and more. However, one interaction stood out.</a:t>
            </a:r>
          </a:p>
          <a:p>
            <a:pPr algn="just"/>
            <a:r>
              <a:rPr lang="en-US" sz="1050" dirty="0">
                <a:latin typeface="Metropolis" panose="00000500000000000000"/>
              </a:rPr>
              <a:t>A junior student approached the 4-H table with a group of friends and when asked about her interests, she shared that she was passionate about digital art and media but felt uncertain about post-secondary opportunities due to limited access in the region. After hearing about her interests, </a:t>
            </a:r>
            <a:r>
              <a:rPr lang="en-US" sz="1050" i="1" dirty="0">
                <a:latin typeface="Metropolis" panose="00000500000000000000"/>
              </a:rPr>
              <a:t>4-H Exploration Days </a:t>
            </a:r>
            <a:r>
              <a:rPr lang="en-US" sz="1050" dirty="0">
                <a:latin typeface="Metropolis" panose="00000500000000000000"/>
              </a:rPr>
              <a:t>was suggested. This is a three-day pre-college program hosted on the MSU campus. The student lit up with excitement, but it quickly turned to disappointment upon learning the program cost of $220. The student quietly said, “My family can’t afford that,” and attempted to return the informational flyer. When told that full scholarship funding was available and could cover the entire cost of the program. The shift in her demeanor was immediate – her eyes once again full of hope. </a:t>
            </a:r>
          </a:p>
          <a:p>
            <a:pPr algn="just"/>
            <a:endParaRPr lang="en-US" sz="1050" dirty="0">
              <a:latin typeface="Metropolis" panose="00000500000000000000"/>
            </a:endParaRPr>
          </a:p>
          <a:p>
            <a:pPr algn="just"/>
            <a:r>
              <a:rPr lang="en-US" sz="1050" dirty="0">
                <a:latin typeface="Metropolis" panose="00000500000000000000"/>
              </a:rPr>
              <a:t>She was encouraged to take the flyer home, speak with her parents, and email the 4-H office to confirm interest. The student returned to the table multiple times throughout the event, seeking reassurance that the scholarship opportunity was real. The final message she received was simple but heartfelt: "If your parents say yes, and you send me an email confirming that, you will attend </a:t>
            </a:r>
            <a:r>
              <a:rPr lang="en-US" sz="1050" i="1" dirty="0">
                <a:latin typeface="Metropolis" panose="00000500000000000000"/>
              </a:rPr>
              <a:t>4-H Exploration Days</a:t>
            </a:r>
            <a:r>
              <a:rPr lang="en-US" sz="1050" dirty="0">
                <a:latin typeface="Metropolis" panose="00000500000000000000"/>
              </a:rPr>
              <a:t> at absolutely no cost to you.“</a:t>
            </a:r>
          </a:p>
          <a:p>
            <a:endParaRPr lang="en-US" sz="1050" dirty="0">
              <a:latin typeface="Metropolis" panose="00000500000000000000"/>
            </a:endParaRPr>
          </a:p>
          <a:p>
            <a:pPr algn="just"/>
            <a:r>
              <a:rPr lang="en-US" sz="1050" dirty="0">
                <a:latin typeface="Metropolis" panose="00000500000000000000"/>
              </a:rPr>
              <a:t>This interaction serves as a powerful reminder of the impact that 4-H can have when access barriers are removed and students are supported with real opportunities. We sincerely hope this young person takes that next step.</a:t>
            </a:r>
          </a:p>
          <a:p>
            <a:pPr marL="13335" marR="38735" algn="just">
              <a:spcBef>
                <a:spcPts val="947"/>
              </a:spcBef>
            </a:pPr>
            <a:endParaRPr lang="en-US" sz="1400" dirty="0">
              <a:solidFill>
                <a:srgbClr val="18453B"/>
              </a:solidFill>
              <a:latin typeface="Metropolis Medium"/>
              <a:cs typeface="Gotham Book"/>
            </a:endParaRPr>
          </a:p>
          <a:p>
            <a:pPr marL="13335" marR="38735" algn="just">
              <a:spcBef>
                <a:spcPts val="947"/>
              </a:spcBef>
            </a:pPr>
            <a:r>
              <a:rPr lang="en-US" sz="1400" dirty="0">
                <a:solidFill>
                  <a:srgbClr val="18453B"/>
                </a:solidFill>
                <a:latin typeface="Metropolis Medium"/>
                <a:cs typeface="Gotham Book"/>
              </a:rPr>
              <a:t>MANISTEE COUNTY FAIR</a:t>
            </a:r>
            <a:r>
              <a:rPr lang="en-US" sz="1050" dirty="0">
                <a:solidFill>
                  <a:schemeClr val="tx1"/>
                </a:solidFill>
                <a:latin typeface="Metropolis Medium"/>
                <a:cs typeface="Gotham Book"/>
              </a:rPr>
              <a:t>	</a:t>
            </a:r>
            <a:endParaRPr lang="en-US" dirty="0">
              <a:solidFill>
                <a:schemeClr val="tx1"/>
              </a:solidFill>
              <a:latin typeface="Metropolis Medium"/>
            </a:endParaRPr>
          </a:p>
          <a:p>
            <a:pPr marL="13335" marR="38735" algn="just">
              <a:spcBef>
                <a:spcPts val="947"/>
              </a:spcBef>
            </a:pPr>
            <a:r>
              <a:rPr lang="en-US" sz="1050" dirty="0">
                <a:solidFill>
                  <a:schemeClr val="tx1"/>
                </a:solidFill>
                <a:latin typeface="Metropolis" panose="00000500000000000000" pitchFamily="50" charset="0"/>
                <a:cs typeface="Gotham Book"/>
              </a:rPr>
              <a:t>The animal barns at the fairgrounds were busting at the seams  again this year, with another record year of fair entries. </a:t>
            </a:r>
          </a:p>
          <a:p>
            <a:pPr marL="13335" marR="38735" algn="just">
              <a:spcBef>
                <a:spcPts val="947"/>
              </a:spcBef>
            </a:pPr>
            <a:r>
              <a:rPr lang="en-US" sz="1050" dirty="0">
                <a:solidFill>
                  <a:schemeClr val="tx1"/>
                </a:solidFill>
                <a:latin typeface="Metropolis" panose="00000500000000000000" pitchFamily="50" charset="0"/>
                <a:cs typeface="Gotham Book"/>
              </a:rPr>
              <a:t>There were a couple of new events added to the schedule in 2024. There was a barn dance, where the 4-H kids could cut a rug and do some boot-</a:t>
            </a:r>
            <a:r>
              <a:rPr lang="en-US" sz="1050" dirty="0" err="1">
                <a:solidFill>
                  <a:schemeClr val="tx1"/>
                </a:solidFill>
                <a:latin typeface="Metropolis" panose="00000500000000000000" pitchFamily="50" charset="0"/>
                <a:cs typeface="Gotham Book"/>
              </a:rPr>
              <a:t>scootin</a:t>
            </a:r>
            <a:r>
              <a:rPr lang="en-US" sz="1050" dirty="0">
                <a:solidFill>
                  <a:schemeClr val="tx1"/>
                </a:solidFill>
                <a:latin typeface="Metropolis" panose="00000500000000000000" pitchFamily="50" charset="0"/>
                <a:cs typeface="Gotham Book"/>
              </a:rPr>
              <a:t>’ to blow off some stress from the showring! The kids also got to cool off with a water war. Another fun event turned the tables, and it was the parents’ turn to enter the show ring, as the kids got to judge their showmanship skills.   </a:t>
            </a:r>
          </a:p>
          <a:p>
            <a:pPr marL="13335" marR="38735" algn="just">
              <a:spcBef>
                <a:spcPts val="947"/>
              </a:spcBef>
            </a:pPr>
            <a:r>
              <a:rPr lang="en-US" sz="1050" dirty="0">
                <a:solidFill>
                  <a:schemeClr val="tx1"/>
                </a:solidFill>
                <a:latin typeface="Metropolis" panose="00000500000000000000" pitchFamily="50" charset="0"/>
                <a:cs typeface="Gotham Book"/>
              </a:rPr>
              <a:t>		</a:t>
            </a:r>
          </a:p>
        </p:txBody>
      </p:sp>
      <p:grpSp>
        <p:nvGrpSpPr>
          <p:cNvPr id="4" name="object 4">
            <a:extLst>
              <a:ext uri="{FF2B5EF4-FFF2-40B4-BE49-F238E27FC236}">
                <a16:creationId xmlns:a16="http://schemas.microsoft.com/office/drawing/2014/main" id="{0785E5B7-5F5D-AB88-646D-6034BF7EF543}"/>
              </a:ext>
            </a:extLst>
          </p:cNvPr>
          <p:cNvGrpSpPr/>
          <p:nvPr/>
        </p:nvGrpSpPr>
        <p:grpSpPr>
          <a:xfrm>
            <a:off x="0" y="9451181"/>
            <a:ext cx="7772400" cy="607219"/>
            <a:chOff x="0" y="8572500"/>
            <a:chExt cx="7315200" cy="571500"/>
          </a:xfrm>
        </p:grpSpPr>
        <p:sp>
          <p:nvSpPr>
            <p:cNvPr id="5" name="object 5">
              <a:extLst>
                <a:ext uri="{FF2B5EF4-FFF2-40B4-BE49-F238E27FC236}">
                  <a16:creationId xmlns:a16="http://schemas.microsoft.com/office/drawing/2014/main" id="{CAA3FBEE-C2C3-1AE6-090A-57207CDFA96C}"/>
                </a:ext>
              </a:extLst>
            </p:cNvPr>
            <p:cNvSpPr/>
            <p:nvPr/>
          </p:nvSpPr>
          <p:spPr>
            <a:xfrm>
              <a:off x="0" y="8572500"/>
              <a:ext cx="7315200" cy="571500"/>
            </a:xfrm>
            <a:custGeom>
              <a:avLst/>
              <a:gdLst/>
              <a:ahLst/>
              <a:cxnLst/>
              <a:rect l="l" t="t" r="r" b="b"/>
              <a:pathLst>
                <a:path w="7315200" h="571500">
                  <a:moveTo>
                    <a:pt x="7315200" y="0"/>
                  </a:moveTo>
                  <a:lnTo>
                    <a:pt x="0" y="0"/>
                  </a:lnTo>
                  <a:lnTo>
                    <a:pt x="0" y="571500"/>
                  </a:lnTo>
                  <a:lnTo>
                    <a:pt x="7315200" y="571500"/>
                  </a:lnTo>
                  <a:lnTo>
                    <a:pt x="7315200" y="0"/>
                  </a:lnTo>
                  <a:close/>
                </a:path>
              </a:pathLst>
            </a:custGeom>
            <a:solidFill>
              <a:srgbClr val="18453B"/>
            </a:solidFill>
          </p:spPr>
          <p:txBody>
            <a:bodyPr wrap="square" lIns="0" tIns="0" rIns="0" bIns="0" rtlCol="0"/>
            <a:lstStyle/>
            <a:p>
              <a:endParaRPr/>
            </a:p>
          </p:txBody>
        </p:sp>
        <p:pic>
          <p:nvPicPr>
            <p:cNvPr id="6" name="object 6">
              <a:extLst>
                <a:ext uri="{FF2B5EF4-FFF2-40B4-BE49-F238E27FC236}">
                  <a16:creationId xmlns:a16="http://schemas.microsoft.com/office/drawing/2014/main" id="{A71AA5D8-F050-8384-7BC2-0B2BFAE909AF}"/>
                </a:ext>
              </a:extLst>
            </p:cNvPr>
            <p:cNvPicPr/>
            <p:nvPr/>
          </p:nvPicPr>
          <p:blipFill>
            <a:blip r:embed="rId2" cstate="print"/>
            <a:stretch>
              <a:fillRect/>
            </a:stretch>
          </p:blipFill>
          <p:spPr>
            <a:xfrm>
              <a:off x="454685" y="8774692"/>
              <a:ext cx="825157" cy="175760"/>
            </a:xfrm>
            <a:prstGeom prst="rect">
              <a:avLst/>
            </a:prstGeom>
          </p:spPr>
        </p:pic>
        <p:sp>
          <p:nvSpPr>
            <p:cNvPr id="7" name="object 7">
              <a:extLst>
                <a:ext uri="{FF2B5EF4-FFF2-40B4-BE49-F238E27FC236}">
                  <a16:creationId xmlns:a16="http://schemas.microsoft.com/office/drawing/2014/main" id="{80B39DD7-D0C8-DD57-C3D2-3DFF480347C2}"/>
                </a:ext>
              </a:extLst>
            </p:cNvPr>
            <p:cNvSpPr/>
            <p:nvPr/>
          </p:nvSpPr>
          <p:spPr>
            <a:xfrm>
              <a:off x="1340827" y="8763380"/>
              <a:ext cx="651510" cy="198755"/>
            </a:xfrm>
            <a:custGeom>
              <a:avLst/>
              <a:gdLst/>
              <a:ahLst/>
              <a:cxnLst/>
              <a:rect l="l" t="t" r="r" b="b"/>
              <a:pathLst>
                <a:path w="651510" h="198754">
                  <a:moveTo>
                    <a:pt x="3403" y="0"/>
                  </a:moveTo>
                  <a:lnTo>
                    <a:pt x="0" y="0"/>
                  </a:lnTo>
                  <a:lnTo>
                    <a:pt x="0" y="198374"/>
                  </a:lnTo>
                  <a:lnTo>
                    <a:pt x="3403" y="198374"/>
                  </a:lnTo>
                  <a:lnTo>
                    <a:pt x="3403" y="0"/>
                  </a:lnTo>
                  <a:close/>
                </a:path>
                <a:path w="651510" h="198754">
                  <a:moveTo>
                    <a:pt x="122961" y="130441"/>
                  </a:moveTo>
                  <a:lnTo>
                    <a:pt x="79590" y="130441"/>
                  </a:lnTo>
                  <a:lnTo>
                    <a:pt x="79590" y="94361"/>
                  </a:lnTo>
                  <a:lnTo>
                    <a:pt x="118503" y="94361"/>
                  </a:lnTo>
                  <a:lnTo>
                    <a:pt x="118503" y="83667"/>
                  </a:lnTo>
                  <a:lnTo>
                    <a:pt x="79590" y="83667"/>
                  </a:lnTo>
                  <a:lnTo>
                    <a:pt x="79590" y="52044"/>
                  </a:lnTo>
                  <a:lnTo>
                    <a:pt x="120726" y="52044"/>
                  </a:lnTo>
                  <a:lnTo>
                    <a:pt x="120726" y="41198"/>
                  </a:lnTo>
                  <a:lnTo>
                    <a:pt x="66675" y="41198"/>
                  </a:lnTo>
                  <a:lnTo>
                    <a:pt x="66675" y="141287"/>
                  </a:lnTo>
                  <a:lnTo>
                    <a:pt x="122961" y="141287"/>
                  </a:lnTo>
                  <a:lnTo>
                    <a:pt x="122961" y="130441"/>
                  </a:lnTo>
                  <a:close/>
                </a:path>
                <a:path w="651510" h="198754">
                  <a:moveTo>
                    <a:pt x="195427" y="141274"/>
                  </a:moveTo>
                  <a:lnTo>
                    <a:pt x="170180" y="104152"/>
                  </a:lnTo>
                  <a:lnTo>
                    <a:pt x="194678" y="69405"/>
                  </a:lnTo>
                  <a:lnTo>
                    <a:pt x="180581" y="69405"/>
                  </a:lnTo>
                  <a:lnTo>
                    <a:pt x="170484" y="84696"/>
                  </a:lnTo>
                  <a:lnTo>
                    <a:pt x="165722" y="92278"/>
                  </a:lnTo>
                  <a:lnTo>
                    <a:pt x="163347" y="96583"/>
                  </a:lnTo>
                  <a:lnTo>
                    <a:pt x="162902" y="96583"/>
                  </a:lnTo>
                  <a:lnTo>
                    <a:pt x="158305" y="88861"/>
                  </a:lnTo>
                  <a:lnTo>
                    <a:pt x="145376" y="69405"/>
                  </a:lnTo>
                  <a:lnTo>
                    <a:pt x="130835" y="69405"/>
                  </a:lnTo>
                  <a:lnTo>
                    <a:pt x="155181" y="104597"/>
                  </a:lnTo>
                  <a:lnTo>
                    <a:pt x="129641" y="141274"/>
                  </a:lnTo>
                  <a:lnTo>
                    <a:pt x="144043" y="141274"/>
                  </a:lnTo>
                  <a:lnTo>
                    <a:pt x="157111" y="120789"/>
                  </a:lnTo>
                  <a:lnTo>
                    <a:pt x="159639" y="117068"/>
                  </a:lnTo>
                  <a:lnTo>
                    <a:pt x="162013" y="112623"/>
                  </a:lnTo>
                  <a:lnTo>
                    <a:pt x="162306" y="112623"/>
                  </a:lnTo>
                  <a:lnTo>
                    <a:pt x="167208" y="120929"/>
                  </a:lnTo>
                  <a:lnTo>
                    <a:pt x="180581" y="141274"/>
                  </a:lnTo>
                  <a:lnTo>
                    <a:pt x="195427" y="141274"/>
                  </a:lnTo>
                  <a:close/>
                </a:path>
                <a:path w="651510" h="198754">
                  <a:moveTo>
                    <a:pt x="244436" y="69405"/>
                  </a:moveTo>
                  <a:lnTo>
                    <a:pt x="225729" y="69405"/>
                  </a:lnTo>
                  <a:lnTo>
                    <a:pt x="225729" y="52184"/>
                  </a:lnTo>
                  <a:lnTo>
                    <a:pt x="212953" y="56197"/>
                  </a:lnTo>
                  <a:lnTo>
                    <a:pt x="212953" y="69405"/>
                  </a:lnTo>
                  <a:lnTo>
                    <a:pt x="201815" y="69405"/>
                  </a:lnTo>
                  <a:lnTo>
                    <a:pt x="201815" y="79362"/>
                  </a:lnTo>
                  <a:lnTo>
                    <a:pt x="212953" y="79362"/>
                  </a:lnTo>
                  <a:lnTo>
                    <a:pt x="212953" y="127025"/>
                  </a:lnTo>
                  <a:lnTo>
                    <a:pt x="214299" y="133413"/>
                  </a:lnTo>
                  <a:lnTo>
                    <a:pt x="218008" y="137274"/>
                  </a:lnTo>
                  <a:lnTo>
                    <a:pt x="221119" y="140843"/>
                  </a:lnTo>
                  <a:lnTo>
                    <a:pt x="226021" y="142913"/>
                  </a:lnTo>
                  <a:lnTo>
                    <a:pt x="237159" y="142913"/>
                  </a:lnTo>
                  <a:lnTo>
                    <a:pt x="241173" y="142024"/>
                  </a:lnTo>
                  <a:lnTo>
                    <a:pt x="243700" y="140982"/>
                  </a:lnTo>
                  <a:lnTo>
                    <a:pt x="243103" y="131191"/>
                  </a:lnTo>
                  <a:lnTo>
                    <a:pt x="241173" y="131775"/>
                  </a:lnTo>
                  <a:lnTo>
                    <a:pt x="239090" y="132080"/>
                  </a:lnTo>
                  <a:lnTo>
                    <a:pt x="228244" y="132080"/>
                  </a:lnTo>
                  <a:lnTo>
                    <a:pt x="225729" y="127025"/>
                  </a:lnTo>
                  <a:lnTo>
                    <a:pt x="225729" y="79362"/>
                  </a:lnTo>
                  <a:lnTo>
                    <a:pt x="244436" y="79362"/>
                  </a:lnTo>
                  <a:lnTo>
                    <a:pt x="244436" y="69405"/>
                  </a:lnTo>
                  <a:close/>
                </a:path>
                <a:path w="651510" h="198754">
                  <a:moveTo>
                    <a:pt x="316458" y="101625"/>
                  </a:moveTo>
                  <a:lnTo>
                    <a:pt x="316052" y="98361"/>
                  </a:lnTo>
                  <a:lnTo>
                    <a:pt x="315214" y="91541"/>
                  </a:lnTo>
                  <a:lnTo>
                    <a:pt x="315112" y="90766"/>
                  </a:lnTo>
                  <a:lnTo>
                    <a:pt x="310400" y="79743"/>
                  </a:lnTo>
                  <a:lnTo>
                    <a:pt x="307606" y="77127"/>
                  </a:lnTo>
                  <a:lnTo>
                    <a:pt x="303834" y="73596"/>
                  </a:lnTo>
                  <a:lnTo>
                    <a:pt x="303834" y="98361"/>
                  </a:lnTo>
                  <a:lnTo>
                    <a:pt x="265658" y="98361"/>
                  </a:lnTo>
                  <a:lnTo>
                    <a:pt x="267296" y="91541"/>
                  </a:lnTo>
                  <a:lnTo>
                    <a:pt x="267347" y="91325"/>
                  </a:lnTo>
                  <a:lnTo>
                    <a:pt x="267627" y="90766"/>
                  </a:lnTo>
                  <a:lnTo>
                    <a:pt x="271119" y="84353"/>
                  </a:lnTo>
                  <a:lnTo>
                    <a:pt x="277025" y="79286"/>
                  </a:lnTo>
                  <a:lnTo>
                    <a:pt x="276707" y="79286"/>
                  </a:lnTo>
                  <a:lnTo>
                    <a:pt x="285711" y="77127"/>
                  </a:lnTo>
                  <a:lnTo>
                    <a:pt x="294767" y="79286"/>
                  </a:lnTo>
                  <a:lnTo>
                    <a:pt x="300342" y="84632"/>
                  </a:lnTo>
                  <a:lnTo>
                    <a:pt x="303047" y="91325"/>
                  </a:lnTo>
                  <a:lnTo>
                    <a:pt x="303136" y="91541"/>
                  </a:lnTo>
                  <a:lnTo>
                    <a:pt x="303834" y="98361"/>
                  </a:lnTo>
                  <a:lnTo>
                    <a:pt x="303834" y="73596"/>
                  </a:lnTo>
                  <a:lnTo>
                    <a:pt x="301294" y="71208"/>
                  </a:lnTo>
                  <a:lnTo>
                    <a:pt x="286753" y="67767"/>
                  </a:lnTo>
                  <a:lnTo>
                    <a:pt x="272656" y="70777"/>
                  </a:lnTo>
                  <a:lnTo>
                    <a:pt x="262051" y="79019"/>
                  </a:lnTo>
                  <a:lnTo>
                    <a:pt x="255371" y="91325"/>
                  </a:lnTo>
                  <a:lnTo>
                    <a:pt x="253072" y="106375"/>
                  </a:lnTo>
                  <a:lnTo>
                    <a:pt x="253047" y="106527"/>
                  </a:lnTo>
                  <a:lnTo>
                    <a:pt x="255460" y="121361"/>
                  </a:lnTo>
                  <a:lnTo>
                    <a:pt x="262305" y="132664"/>
                  </a:lnTo>
                  <a:lnTo>
                    <a:pt x="262420" y="132854"/>
                  </a:lnTo>
                  <a:lnTo>
                    <a:pt x="273710" y="140398"/>
                  </a:lnTo>
                  <a:lnTo>
                    <a:pt x="274218" y="140398"/>
                  </a:lnTo>
                  <a:lnTo>
                    <a:pt x="288378" y="142913"/>
                  </a:lnTo>
                  <a:lnTo>
                    <a:pt x="299821" y="142913"/>
                  </a:lnTo>
                  <a:lnTo>
                    <a:pt x="307695" y="140398"/>
                  </a:lnTo>
                  <a:lnTo>
                    <a:pt x="312293" y="138303"/>
                  </a:lnTo>
                  <a:lnTo>
                    <a:pt x="310997" y="132854"/>
                  </a:lnTo>
                  <a:lnTo>
                    <a:pt x="310946" y="132664"/>
                  </a:lnTo>
                  <a:lnTo>
                    <a:pt x="310070" y="128955"/>
                  </a:lnTo>
                  <a:lnTo>
                    <a:pt x="305168" y="131025"/>
                  </a:lnTo>
                  <a:lnTo>
                    <a:pt x="299516" y="132664"/>
                  </a:lnTo>
                  <a:lnTo>
                    <a:pt x="290169" y="132664"/>
                  </a:lnTo>
                  <a:lnTo>
                    <a:pt x="280847" y="131254"/>
                  </a:lnTo>
                  <a:lnTo>
                    <a:pt x="273050" y="126822"/>
                  </a:lnTo>
                  <a:lnTo>
                    <a:pt x="267652" y="119075"/>
                  </a:lnTo>
                  <a:lnTo>
                    <a:pt x="265518" y="107721"/>
                  </a:lnTo>
                  <a:lnTo>
                    <a:pt x="316001" y="107721"/>
                  </a:lnTo>
                  <a:lnTo>
                    <a:pt x="316141" y="106527"/>
                  </a:lnTo>
                  <a:lnTo>
                    <a:pt x="316458" y="104305"/>
                  </a:lnTo>
                  <a:lnTo>
                    <a:pt x="316458" y="101625"/>
                  </a:lnTo>
                  <a:close/>
                </a:path>
                <a:path w="651510" h="198754">
                  <a:moveTo>
                    <a:pt x="393814" y="98361"/>
                  </a:moveTo>
                  <a:lnTo>
                    <a:pt x="391248" y="83185"/>
                  </a:lnTo>
                  <a:lnTo>
                    <a:pt x="384848" y="73825"/>
                  </a:lnTo>
                  <a:lnTo>
                    <a:pt x="376593" y="69088"/>
                  </a:lnTo>
                  <a:lnTo>
                    <a:pt x="368427" y="67779"/>
                  </a:lnTo>
                  <a:lnTo>
                    <a:pt x="360197" y="68935"/>
                  </a:lnTo>
                  <a:lnTo>
                    <a:pt x="353428" y="71970"/>
                  </a:lnTo>
                  <a:lnTo>
                    <a:pt x="348208" y="76301"/>
                  </a:lnTo>
                  <a:lnTo>
                    <a:pt x="344665" y="81292"/>
                  </a:lnTo>
                  <a:lnTo>
                    <a:pt x="344360" y="81292"/>
                  </a:lnTo>
                  <a:lnTo>
                    <a:pt x="343623" y="69405"/>
                  </a:lnTo>
                  <a:lnTo>
                    <a:pt x="332041" y="69405"/>
                  </a:lnTo>
                  <a:lnTo>
                    <a:pt x="332486" y="75349"/>
                  </a:lnTo>
                  <a:lnTo>
                    <a:pt x="332638" y="81432"/>
                  </a:lnTo>
                  <a:lnTo>
                    <a:pt x="332638" y="88861"/>
                  </a:lnTo>
                  <a:lnTo>
                    <a:pt x="332638" y="141287"/>
                  </a:lnTo>
                  <a:lnTo>
                    <a:pt x="345706" y="141287"/>
                  </a:lnTo>
                  <a:lnTo>
                    <a:pt x="345706" y="95846"/>
                  </a:lnTo>
                  <a:lnTo>
                    <a:pt x="345998" y="93611"/>
                  </a:lnTo>
                  <a:lnTo>
                    <a:pt x="346595" y="91986"/>
                  </a:lnTo>
                  <a:lnTo>
                    <a:pt x="348830" y="84709"/>
                  </a:lnTo>
                  <a:lnTo>
                    <a:pt x="355498" y="78613"/>
                  </a:lnTo>
                  <a:lnTo>
                    <a:pt x="364109" y="78613"/>
                  </a:lnTo>
                  <a:lnTo>
                    <a:pt x="371906" y="80302"/>
                  </a:lnTo>
                  <a:lnTo>
                    <a:pt x="377050" y="84886"/>
                  </a:lnTo>
                  <a:lnTo>
                    <a:pt x="379882" y="91643"/>
                  </a:lnTo>
                  <a:lnTo>
                    <a:pt x="380746" y="99847"/>
                  </a:lnTo>
                  <a:lnTo>
                    <a:pt x="380746" y="141287"/>
                  </a:lnTo>
                  <a:lnTo>
                    <a:pt x="393814" y="141287"/>
                  </a:lnTo>
                  <a:lnTo>
                    <a:pt x="393814" y="98361"/>
                  </a:lnTo>
                  <a:close/>
                </a:path>
                <a:path w="651510" h="198754">
                  <a:moveTo>
                    <a:pt x="457073" y="121234"/>
                  </a:moveTo>
                  <a:lnTo>
                    <a:pt x="428866" y="95986"/>
                  </a:lnTo>
                  <a:lnTo>
                    <a:pt x="424561" y="93319"/>
                  </a:lnTo>
                  <a:lnTo>
                    <a:pt x="424561" y="82029"/>
                  </a:lnTo>
                  <a:lnTo>
                    <a:pt x="428866" y="77571"/>
                  </a:lnTo>
                  <a:lnTo>
                    <a:pt x="443268" y="77571"/>
                  </a:lnTo>
                  <a:lnTo>
                    <a:pt x="448462" y="79946"/>
                  </a:lnTo>
                  <a:lnTo>
                    <a:pt x="451281" y="81737"/>
                  </a:lnTo>
                  <a:lnTo>
                    <a:pt x="454558" y="72224"/>
                  </a:lnTo>
                  <a:lnTo>
                    <a:pt x="450545" y="69850"/>
                  </a:lnTo>
                  <a:lnTo>
                    <a:pt x="444157" y="67767"/>
                  </a:lnTo>
                  <a:lnTo>
                    <a:pt x="436892" y="67767"/>
                  </a:lnTo>
                  <a:lnTo>
                    <a:pt x="426491" y="69443"/>
                  </a:lnTo>
                  <a:lnTo>
                    <a:pt x="418680" y="73977"/>
                  </a:lnTo>
                  <a:lnTo>
                    <a:pt x="413778" y="80683"/>
                  </a:lnTo>
                  <a:lnTo>
                    <a:pt x="412076" y="88861"/>
                  </a:lnTo>
                  <a:lnTo>
                    <a:pt x="413232" y="95034"/>
                  </a:lnTo>
                  <a:lnTo>
                    <a:pt x="416737" y="100545"/>
                  </a:lnTo>
                  <a:lnTo>
                    <a:pt x="422668" y="105295"/>
                  </a:lnTo>
                  <a:lnTo>
                    <a:pt x="431088" y="109207"/>
                  </a:lnTo>
                  <a:lnTo>
                    <a:pt x="440740" y="112763"/>
                  </a:lnTo>
                  <a:lnTo>
                    <a:pt x="444449" y="116179"/>
                  </a:lnTo>
                  <a:lnTo>
                    <a:pt x="444449" y="128358"/>
                  </a:lnTo>
                  <a:lnTo>
                    <a:pt x="440004" y="133108"/>
                  </a:lnTo>
                  <a:lnTo>
                    <a:pt x="423964" y="133108"/>
                  </a:lnTo>
                  <a:lnTo>
                    <a:pt x="417131" y="130441"/>
                  </a:lnTo>
                  <a:lnTo>
                    <a:pt x="413270" y="127914"/>
                  </a:lnTo>
                  <a:lnTo>
                    <a:pt x="410006" y="137858"/>
                  </a:lnTo>
                  <a:lnTo>
                    <a:pt x="415048" y="140830"/>
                  </a:lnTo>
                  <a:lnTo>
                    <a:pt x="422325" y="142913"/>
                  </a:lnTo>
                  <a:lnTo>
                    <a:pt x="430199" y="142913"/>
                  </a:lnTo>
                  <a:lnTo>
                    <a:pt x="441604" y="141300"/>
                  </a:lnTo>
                  <a:lnTo>
                    <a:pt x="450037" y="136817"/>
                  </a:lnTo>
                  <a:lnTo>
                    <a:pt x="455269" y="129946"/>
                  </a:lnTo>
                  <a:lnTo>
                    <a:pt x="457073" y="121234"/>
                  </a:lnTo>
                  <a:close/>
                </a:path>
                <a:path w="651510" h="198754">
                  <a:moveTo>
                    <a:pt x="486930" y="69405"/>
                  </a:moveTo>
                  <a:lnTo>
                    <a:pt x="473862" y="69405"/>
                  </a:lnTo>
                  <a:lnTo>
                    <a:pt x="473862" y="141274"/>
                  </a:lnTo>
                  <a:lnTo>
                    <a:pt x="486930" y="141274"/>
                  </a:lnTo>
                  <a:lnTo>
                    <a:pt x="486930" y="69405"/>
                  </a:lnTo>
                  <a:close/>
                </a:path>
                <a:path w="651510" h="198754">
                  <a:moveTo>
                    <a:pt x="488556" y="53657"/>
                  </a:moveTo>
                  <a:lnTo>
                    <a:pt x="488416" y="49212"/>
                  </a:lnTo>
                  <a:lnTo>
                    <a:pt x="488416" y="44602"/>
                  </a:lnTo>
                  <a:lnTo>
                    <a:pt x="485292" y="41046"/>
                  </a:lnTo>
                  <a:lnTo>
                    <a:pt x="475640" y="41046"/>
                  </a:lnTo>
                  <a:lnTo>
                    <a:pt x="472224" y="44602"/>
                  </a:lnTo>
                  <a:lnTo>
                    <a:pt x="472224" y="53657"/>
                  </a:lnTo>
                  <a:lnTo>
                    <a:pt x="475500" y="57226"/>
                  </a:lnTo>
                  <a:lnTo>
                    <a:pt x="485292" y="57226"/>
                  </a:lnTo>
                  <a:lnTo>
                    <a:pt x="488556" y="53657"/>
                  </a:lnTo>
                  <a:close/>
                </a:path>
                <a:path w="651510" h="198754">
                  <a:moveTo>
                    <a:pt x="573659" y="104762"/>
                  </a:moveTo>
                  <a:lnTo>
                    <a:pt x="560222" y="75361"/>
                  </a:lnTo>
                  <a:lnTo>
                    <a:pt x="560222" y="104762"/>
                  </a:lnTo>
                  <a:lnTo>
                    <a:pt x="560171" y="105943"/>
                  </a:lnTo>
                  <a:lnTo>
                    <a:pt x="558596" y="116446"/>
                  </a:lnTo>
                  <a:lnTo>
                    <a:pt x="554050" y="125234"/>
                  </a:lnTo>
                  <a:lnTo>
                    <a:pt x="547128" y="131038"/>
                  </a:lnTo>
                  <a:lnTo>
                    <a:pt x="538454" y="133121"/>
                  </a:lnTo>
                  <a:lnTo>
                    <a:pt x="529729" y="131038"/>
                  </a:lnTo>
                  <a:lnTo>
                    <a:pt x="522770" y="125234"/>
                  </a:lnTo>
                  <a:lnTo>
                    <a:pt x="518236" y="116446"/>
                  </a:lnTo>
                  <a:lnTo>
                    <a:pt x="516686" y="105943"/>
                  </a:lnTo>
                  <a:lnTo>
                    <a:pt x="516712" y="104762"/>
                  </a:lnTo>
                  <a:lnTo>
                    <a:pt x="538759" y="77584"/>
                  </a:lnTo>
                  <a:lnTo>
                    <a:pt x="548627" y="80187"/>
                  </a:lnTo>
                  <a:lnTo>
                    <a:pt x="555307" y="86829"/>
                  </a:lnTo>
                  <a:lnTo>
                    <a:pt x="559092" y="95745"/>
                  </a:lnTo>
                  <a:lnTo>
                    <a:pt x="560222" y="104762"/>
                  </a:lnTo>
                  <a:lnTo>
                    <a:pt x="560222" y="75361"/>
                  </a:lnTo>
                  <a:lnTo>
                    <a:pt x="553161" y="70459"/>
                  </a:lnTo>
                  <a:lnTo>
                    <a:pt x="539051" y="67779"/>
                  </a:lnTo>
                  <a:lnTo>
                    <a:pt x="524510" y="70459"/>
                  </a:lnTo>
                  <a:lnTo>
                    <a:pt x="524916" y="70459"/>
                  </a:lnTo>
                  <a:lnTo>
                    <a:pt x="513765" y="77838"/>
                  </a:lnTo>
                  <a:lnTo>
                    <a:pt x="506183" y="89827"/>
                  </a:lnTo>
                  <a:lnTo>
                    <a:pt x="503605" y="104762"/>
                  </a:lnTo>
                  <a:lnTo>
                    <a:pt x="503529" y="105206"/>
                  </a:lnTo>
                  <a:lnTo>
                    <a:pt x="503415" y="105943"/>
                  </a:lnTo>
                  <a:lnTo>
                    <a:pt x="506056" y="121310"/>
                  </a:lnTo>
                  <a:lnTo>
                    <a:pt x="513346" y="132956"/>
                  </a:lnTo>
                  <a:lnTo>
                    <a:pt x="524268" y="140335"/>
                  </a:lnTo>
                  <a:lnTo>
                    <a:pt x="537870" y="142925"/>
                  </a:lnTo>
                  <a:lnTo>
                    <a:pt x="550786" y="140703"/>
                  </a:lnTo>
                  <a:lnTo>
                    <a:pt x="562279" y="133807"/>
                  </a:lnTo>
                  <a:lnTo>
                    <a:pt x="562749" y="133121"/>
                  </a:lnTo>
                  <a:lnTo>
                    <a:pt x="570509" y="121932"/>
                  </a:lnTo>
                  <a:lnTo>
                    <a:pt x="573430" y="105943"/>
                  </a:lnTo>
                  <a:lnTo>
                    <a:pt x="573519" y="105498"/>
                  </a:lnTo>
                  <a:lnTo>
                    <a:pt x="573570" y="105206"/>
                  </a:lnTo>
                  <a:lnTo>
                    <a:pt x="573659" y="104762"/>
                  </a:lnTo>
                  <a:close/>
                </a:path>
                <a:path w="651510" h="198754">
                  <a:moveTo>
                    <a:pt x="651306" y="98361"/>
                  </a:moveTo>
                  <a:lnTo>
                    <a:pt x="648741" y="83185"/>
                  </a:lnTo>
                  <a:lnTo>
                    <a:pt x="642340" y="73825"/>
                  </a:lnTo>
                  <a:lnTo>
                    <a:pt x="634085" y="69088"/>
                  </a:lnTo>
                  <a:lnTo>
                    <a:pt x="625919" y="67779"/>
                  </a:lnTo>
                  <a:lnTo>
                    <a:pt x="617689" y="68935"/>
                  </a:lnTo>
                  <a:lnTo>
                    <a:pt x="610908" y="71970"/>
                  </a:lnTo>
                  <a:lnTo>
                    <a:pt x="605701" y="76301"/>
                  </a:lnTo>
                  <a:lnTo>
                    <a:pt x="602157" y="81292"/>
                  </a:lnTo>
                  <a:lnTo>
                    <a:pt x="601853" y="81292"/>
                  </a:lnTo>
                  <a:lnTo>
                    <a:pt x="601116" y="69405"/>
                  </a:lnTo>
                  <a:lnTo>
                    <a:pt x="589534" y="69405"/>
                  </a:lnTo>
                  <a:lnTo>
                    <a:pt x="589978" y="75349"/>
                  </a:lnTo>
                  <a:lnTo>
                    <a:pt x="590130" y="81432"/>
                  </a:lnTo>
                  <a:lnTo>
                    <a:pt x="590130" y="88861"/>
                  </a:lnTo>
                  <a:lnTo>
                    <a:pt x="590130" y="141287"/>
                  </a:lnTo>
                  <a:lnTo>
                    <a:pt x="603199" y="141287"/>
                  </a:lnTo>
                  <a:lnTo>
                    <a:pt x="603199" y="95846"/>
                  </a:lnTo>
                  <a:lnTo>
                    <a:pt x="603491" y="93611"/>
                  </a:lnTo>
                  <a:lnTo>
                    <a:pt x="604088" y="91986"/>
                  </a:lnTo>
                  <a:lnTo>
                    <a:pt x="606323" y="84709"/>
                  </a:lnTo>
                  <a:lnTo>
                    <a:pt x="612990" y="78613"/>
                  </a:lnTo>
                  <a:lnTo>
                    <a:pt x="621601" y="78613"/>
                  </a:lnTo>
                  <a:lnTo>
                    <a:pt x="629399" y="80302"/>
                  </a:lnTo>
                  <a:lnTo>
                    <a:pt x="634542" y="84886"/>
                  </a:lnTo>
                  <a:lnTo>
                    <a:pt x="637374" y="91643"/>
                  </a:lnTo>
                  <a:lnTo>
                    <a:pt x="638238" y="99847"/>
                  </a:lnTo>
                  <a:lnTo>
                    <a:pt x="638238" y="141287"/>
                  </a:lnTo>
                  <a:lnTo>
                    <a:pt x="651306" y="141287"/>
                  </a:lnTo>
                  <a:lnTo>
                    <a:pt x="651306" y="98361"/>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D0898B06-0C93-BE1C-B6C5-0D2B97E2C80F}"/>
              </a:ext>
            </a:extLst>
          </p:cNvPr>
          <p:cNvSpPr txBox="1"/>
          <p:nvPr/>
        </p:nvSpPr>
        <p:spPr>
          <a:xfrm>
            <a:off x="4776787" y="692188"/>
            <a:ext cx="2833688" cy="290625"/>
          </a:xfrm>
          <a:prstGeom prst="rect">
            <a:avLst/>
          </a:prstGeom>
        </p:spPr>
        <p:txBody>
          <a:bodyPr vert="horz" wrap="square" lIns="0" tIns="13494" rIns="0" bIns="0" rtlCol="0">
            <a:spAutoFit/>
          </a:bodyPr>
          <a:lstStyle/>
          <a:p>
            <a:pPr marL="13495" algn="r">
              <a:spcBef>
                <a:spcPts val="106"/>
              </a:spcBef>
            </a:pPr>
            <a:r>
              <a:rPr lang="en-US" b="1" spc="-53" dirty="0">
                <a:solidFill>
                  <a:schemeClr val="bg1"/>
                </a:solidFill>
                <a:latin typeface="Metropolis" panose="00000500000000000000" pitchFamily="50" charset="0"/>
                <a:cs typeface="Gotham Bold"/>
              </a:rPr>
              <a:t>4-H PROGRAM</a:t>
            </a:r>
            <a:endParaRPr lang="en-US" sz="1064" b="1" dirty="0">
              <a:solidFill>
                <a:schemeClr val="bg1"/>
              </a:solidFill>
              <a:latin typeface="Metropolis" panose="00000500000000000000" pitchFamily="50" charset="0"/>
              <a:cs typeface="Gotham Book"/>
            </a:endParaRPr>
          </a:p>
        </p:txBody>
      </p:sp>
      <p:sp>
        <p:nvSpPr>
          <p:cNvPr id="25" name="object 63">
            <a:extLst>
              <a:ext uri="{FF2B5EF4-FFF2-40B4-BE49-F238E27FC236}">
                <a16:creationId xmlns:a16="http://schemas.microsoft.com/office/drawing/2014/main" id="{DDD93725-FBEF-B6E2-DDA3-D9AD31A5C02A}"/>
              </a:ext>
            </a:extLst>
          </p:cNvPr>
          <p:cNvSpPr txBox="1">
            <a:spLocks noGrp="1"/>
          </p:cNvSpPr>
          <p:nvPr>
            <p:ph type="sldNum" sz="quarter" idx="7"/>
          </p:nvPr>
        </p:nvSpPr>
        <p:spPr>
          <a:xfrm>
            <a:off x="3643316" y="9666009"/>
            <a:ext cx="3935901" cy="162824"/>
          </a:xfrm>
          <a:prstGeom prst="rect">
            <a:avLst/>
          </a:prstGeom>
        </p:spPr>
        <p:txBody>
          <a:bodyPr vert="horz" wrap="square" lIns="0" tIns="15517" rIns="0" bIns="0" rtlCol="0">
            <a:spAutoFit/>
          </a:bodyPr>
          <a:lstStyle/>
          <a:p>
            <a:pPr marL="13495" algn="r">
              <a:spcBef>
                <a:spcPts val="121"/>
              </a:spcBef>
            </a:pPr>
            <a:r>
              <a:rPr lang="en-US" dirty="0">
                <a:latin typeface="Metropolis" panose="00000500000000000000" pitchFamily="50" charset="0"/>
              </a:rPr>
              <a:t>MANISTEE </a:t>
            </a:r>
            <a:r>
              <a:rPr dirty="0">
                <a:latin typeface="Metropolis" panose="00000500000000000000" pitchFamily="50" charset="0"/>
              </a:rPr>
              <a:t>COUNTY</a:t>
            </a:r>
            <a:r>
              <a:rPr spc="-21" dirty="0">
                <a:latin typeface="Metropolis" panose="00000500000000000000" pitchFamily="50" charset="0"/>
              </a:rPr>
              <a:t> </a:t>
            </a:r>
            <a:r>
              <a:rPr dirty="0">
                <a:latin typeface="Metropolis" panose="00000500000000000000" pitchFamily="50" charset="0"/>
              </a:rPr>
              <a:t>ANNUAL</a:t>
            </a:r>
            <a:r>
              <a:rPr spc="-21" dirty="0">
                <a:latin typeface="Metropolis" panose="00000500000000000000" pitchFamily="50" charset="0"/>
              </a:rPr>
              <a:t> </a:t>
            </a:r>
            <a:r>
              <a:rPr dirty="0">
                <a:latin typeface="Metropolis" panose="00000500000000000000" pitchFamily="50" charset="0"/>
              </a:rPr>
              <a:t>REPORT</a:t>
            </a:r>
            <a:r>
              <a:rPr spc="-21" dirty="0">
                <a:latin typeface="Metropolis" panose="00000500000000000000" pitchFamily="50" charset="0"/>
              </a:rPr>
              <a:t> </a:t>
            </a:r>
            <a:r>
              <a:rPr dirty="0">
                <a:latin typeface="Metropolis" panose="00000500000000000000" pitchFamily="50" charset="0"/>
                <a:cs typeface="Gotham Book"/>
              </a:rPr>
              <a:t>2024</a:t>
            </a:r>
            <a:r>
              <a:rPr lang="en-US" dirty="0">
                <a:latin typeface="Metropolis" panose="00000500000000000000" pitchFamily="50" charset="0"/>
                <a:cs typeface="Gotham Book"/>
              </a:rPr>
              <a:t>-2025</a:t>
            </a:r>
            <a:r>
              <a:rPr spc="255" dirty="0">
                <a:latin typeface="Metropolis" panose="00000500000000000000" pitchFamily="50" charset="0"/>
                <a:cs typeface="Gotham Book"/>
              </a:rPr>
              <a:t> </a:t>
            </a:r>
            <a:r>
              <a:rPr dirty="0">
                <a:latin typeface="Metropolis" panose="00000500000000000000" pitchFamily="50" charset="0"/>
                <a:cs typeface="Gotham Book"/>
              </a:rPr>
              <a:t>|</a:t>
            </a:r>
            <a:r>
              <a:rPr spc="255" dirty="0">
                <a:latin typeface="Metropolis" panose="00000500000000000000" pitchFamily="50" charset="0"/>
                <a:cs typeface="Gotham Book"/>
              </a:rPr>
              <a:t> </a:t>
            </a:r>
            <a:fld id="{81D60167-4931-47E6-BA6A-407CBD079E47}" type="slidenum">
              <a:rPr spc="-53" dirty="0">
                <a:latin typeface="Metropolis" panose="00000500000000000000" pitchFamily="50" charset="0"/>
              </a:rPr>
              <a:pPr marL="13495" algn="r">
                <a:spcBef>
                  <a:spcPts val="121"/>
                </a:spcBef>
              </a:pPr>
              <a:t>9</a:t>
            </a:fld>
            <a:endParaRPr spc="-53" dirty="0">
              <a:latin typeface="Metropolis" panose="00000500000000000000" pitchFamily="50" charset="0"/>
            </a:endParaRPr>
          </a:p>
        </p:txBody>
      </p:sp>
      <p:sp>
        <p:nvSpPr>
          <p:cNvPr id="26" name="TextBox 25">
            <a:extLst>
              <a:ext uri="{FF2B5EF4-FFF2-40B4-BE49-F238E27FC236}">
                <a16:creationId xmlns:a16="http://schemas.microsoft.com/office/drawing/2014/main" id="{41F28119-A099-AE78-4BE5-1078873FE790}"/>
              </a:ext>
            </a:extLst>
          </p:cNvPr>
          <p:cNvSpPr txBox="1"/>
          <p:nvPr/>
        </p:nvSpPr>
        <p:spPr>
          <a:xfrm>
            <a:off x="-15434" y="171449"/>
            <a:ext cx="6396038" cy="288541"/>
          </a:xfrm>
          <a:prstGeom prst="rect">
            <a:avLst/>
          </a:prstGeom>
          <a:noFill/>
        </p:spPr>
        <p:txBody>
          <a:bodyPr wrap="square" rtlCol="0">
            <a:spAutoFit/>
          </a:bodyPr>
          <a:lstStyle/>
          <a:p>
            <a:r>
              <a:rPr lang="en-US" sz="1275" dirty="0">
                <a:solidFill>
                  <a:srgbClr val="18453B"/>
                </a:solidFill>
                <a:latin typeface="Metropolis" panose="00000500000000000000" pitchFamily="50" charset="0"/>
              </a:rPr>
              <a:t>DEVELOPING YOUTH AND COMMUNITIES</a:t>
            </a:r>
          </a:p>
        </p:txBody>
      </p:sp>
      <p:pic>
        <p:nvPicPr>
          <p:cNvPr id="9" name="Picture 8" descr="A person sitting on a horse&#10;&#10;AI-generated content may be incorrect.">
            <a:extLst>
              <a:ext uri="{FF2B5EF4-FFF2-40B4-BE49-F238E27FC236}">
                <a16:creationId xmlns:a16="http://schemas.microsoft.com/office/drawing/2014/main" id="{D331EF74-FBD5-ADC2-61B2-2D72F324B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946" y="1149158"/>
            <a:ext cx="1861278" cy="2689619"/>
          </a:xfrm>
          <a:prstGeom prst="rect">
            <a:avLst/>
          </a:prstGeom>
        </p:spPr>
      </p:pic>
      <p:pic>
        <p:nvPicPr>
          <p:cNvPr id="12" name="Picture 11" descr="A child holding a wooden board&#10;&#10;AI-generated content may be incorrect.">
            <a:extLst>
              <a:ext uri="{FF2B5EF4-FFF2-40B4-BE49-F238E27FC236}">
                <a16:creationId xmlns:a16="http://schemas.microsoft.com/office/drawing/2014/main" id="{9960B2CC-B55F-E66A-9B5B-4EF569F49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8" y="918826"/>
            <a:ext cx="2033587" cy="2826232"/>
          </a:xfrm>
          <a:prstGeom prst="rect">
            <a:avLst/>
          </a:prstGeom>
        </p:spPr>
      </p:pic>
      <p:pic>
        <p:nvPicPr>
          <p:cNvPr id="15" name="Picture 14" descr="A group of girls holding water guns&#10;&#10;AI-generated content may be incorrect.">
            <a:extLst>
              <a:ext uri="{FF2B5EF4-FFF2-40B4-BE49-F238E27FC236}">
                <a16:creationId xmlns:a16="http://schemas.microsoft.com/office/drawing/2014/main" id="{1E29CFD4-BD9B-0B68-A59D-4E563488DF96}"/>
              </a:ext>
            </a:extLst>
          </p:cNvPr>
          <p:cNvPicPr>
            <a:picLocks noChangeAspect="1"/>
          </p:cNvPicPr>
          <p:nvPr/>
        </p:nvPicPr>
        <p:blipFill>
          <a:blip r:embed="rId5" cstate="print">
            <a:extLst>
              <a:ext uri="{28A0092B-C50C-407E-A947-70E740481C1C}">
                <a14:useLocalDpi xmlns:a14="http://schemas.microsoft.com/office/drawing/2010/main" val="0"/>
              </a:ext>
            </a:extLst>
          </a:blip>
          <a:srcRect t="21595" b="16870"/>
          <a:stretch>
            <a:fillRect/>
          </a:stretch>
        </p:blipFill>
        <p:spPr>
          <a:xfrm>
            <a:off x="2089638" y="939448"/>
            <a:ext cx="2033587" cy="1668507"/>
          </a:xfrm>
          <a:prstGeom prst="rect">
            <a:avLst/>
          </a:prstGeom>
        </p:spPr>
      </p:pic>
      <p:pic>
        <p:nvPicPr>
          <p:cNvPr id="18" name="Picture 17" descr="A child and a person washing a goat">
            <a:extLst>
              <a:ext uri="{FF2B5EF4-FFF2-40B4-BE49-F238E27FC236}">
                <a16:creationId xmlns:a16="http://schemas.microsoft.com/office/drawing/2014/main" id="{B3C261CE-F147-B90D-1A49-7A3C371ED3D7}"/>
              </a:ext>
            </a:extLst>
          </p:cNvPr>
          <p:cNvPicPr>
            <a:picLocks noChangeAspect="1"/>
          </p:cNvPicPr>
          <p:nvPr/>
        </p:nvPicPr>
        <p:blipFill>
          <a:blip r:embed="rId6" cstate="print">
            <a:extLst>
              <a:ext uri="{28A0092B-C50C-407E-A947-70E740481C1C}">
                <a14:useLocalDpi xmlns:a14="http://schemas.microsoft.com/office/drawing/2010/main" val="0"/>
              </a:ext>
            </a:extLst>
          </a:blip>
          <a:srcRect t="1164" r="11776" b="29956"/>
          <a:stretch>
            <a:fillRect/>
          </a:stretch>
        </p:blipFill>
        <p:spPr>
          <a:xfrm>
            <a:off x="3829660" y="1439337"/>
            <a:ext cx="2184881" cy="2274387"/>
          </a:xfrm>
          <a:prstGeom prst="rect">
            <a:avLst/>
          </a:prstGeom>
        </p:spPr>
      </p:pic>
      <p:pic>
        <p:nvPicPr>
          <p:cNvPr id="20" name="Picture 19">
            <a:extLst>
              <a:ext uri="{FF2B5EF4-FFF2-40B4-BE49-F238E27FC236}">
                <a16:creationId xmlns:a16="http://schemas.microsoft.com/office/drawing/2014/main" id="{0306B282-2DCB-D149-D593-D4596D0FE256}"/>
              </a:ext>
            </a:extLst>
          </p:cNvPr>
          <p:cNvPicPr>
            <a:picLocks noChangeAspect="1"/>
          </p:cNvPicPr>
          <p:nvPr/>
        </p:nvPicPr>
        <p:blipFill>
          <a:blip r:embed="rId7"/>
          <a:stretch>
            <a:fillRect/>
          </a:stretch>
        </p:blipFill>
        <p:spPr>
          <a:xfrm>
            <a:off x="1971786" y="1853619"/>
            <a:ext cx="2341211" cy="1985158"/>
          </a:xfrm>
          <a:prstGeom prst="rect">
            <a:avLst/>
          </a:prstGeom>
          <a:solidFill>
            <a:schemeClr val="bg1">
              <a:alpha val="93000"/>
            </a:schemeClr>
          </a:solidFill>
          <a:ln w="28575">
            <a:noFill/>
          </a:ln>
        </p:spPr>
      </p:pic>
      <p:sp>
        <p:nvSpPr>
          <p:cNvPr id="19" name="TextBox 18">
            <a:extLst>
              <a:ext uri="{FF2B5EF4-FFF2-40B4-BE49-F238E27FC236}">
                <a16:creationId xmlns:a16="http://schemas.microsoft.com/office/drawing/2014/main" id="{38CFFEFC-EF63-D9FC-92B0-4D3E7BEAA51A}"/>
              </a:ext>
            </a:extLst>
          </p:cNvPr>
          <p:cNvSpPr txBox="1"/>
          <p:nvPr/>
        </p:nvSpPr>
        <p:spPr>
          <a:xfrm>
            <a:off x="1981074" y="1711992"/>
            <a:ext cx="2341210" cy="2046714"/>
          </a:xfrm>
          <a:prstGeom prst="rect">
            <a:avLst/>
          </a:prstGeom>
          <a:noFill/>
          <a:ln>
            <a:noFill/>
          </a:ln>
        </p:spPr>
        <p:txBody>
          <a:bodyPr wrap="square" rtlCol="0">
            <a:spAutoFit/>
          </a:bodyPr>
          <a:lstStyle/>
          <a:p>
            <a:pPr algn="ctr"/>
            <a:endParaRPr lang="en-US" sz="800" b="1" dirty="0">
              <a:solidFill>
                <a:srgbClr val="18453B"/>
              </a:solidFill>
              <a:latin typeface="Metropolis Thin" panose="00000200000000000000" pitchFamily="50" charset="0"/>
            </a:endParaRPr>
          </a:p>
          <a:p>
            <a:pPr algn="ctr"/>
            <a:r>
              <a:rPr lang="en-US" b="1" dirty="0">
                <a:solidFill>
                  <a:srgbClr val="18453B"/>
                </a:solidFill>
                <a:latin typeface="Metropolis Thin" panose="00000200000000000000" pitchFamily="50" charset="0"/>
              </a:rPr>
              <a:t>67</a:t>
            </a:r>
            <a:r>
              <a:rPr lang="en-US" sz="1400" b="1" dirty="0">
                <a:solidFill>
                  <a:srgbClr val="18453B"/>
                </a:solidFill>
                <a:latin typeface="Metropolis Thin" panose="00000200000000000000" pitchFamily="50" charset="0"/>
              </a:rPr>
              <a:t> Youth Auction Participants </a:t>
            </a:r>
          </a:p>
          <a:p>
            <a:pPr algn="ctr"/>
            <a:endParaRPr lang="en-US" sz="800" b="1" dirty="0">
              <a:solidFill>
                <a:srgbClr val="18453B"/>
              </a:solidFill>
              <a:latin typeface="Metropolis Thin" panose="00000200000000000000" pitchFamily="50" charset="0"/>
            </a:endParaRPr>
          </a:p>
          <a:p>
            <a:pPr algn="ctr"/>
            <a:r>
              <a:rPr lang="en-US" sz="1400" b="1" dirty="0">
                <a:solidFill>
                  <a:srgbClr val="18453B"/>
                </a:solidFill>
                <a:latin typeface="Metropolis Thin" panose="00000200000000000000" pitchFamily="50" charset="0"/>
              </a:rPr>
              <a:t>Total Sales: </a:t>
            </a:r>
            <a:r>
              <a:rPr lang="en-US" sz="1600" b="1" dirty="0">
                <a:solidFill>
                  <a:srgbClr val="18453B"/>
                </a:solidFill>
                <a:latin typeface="Metropolis Thin" panose="00000200000000000000" pitchFamily="50" charset="0"/>
              </a:rPr>
              <a:t>$161,964.53 </a:t>
            </a:r>
            <a:r>
              <a:rPr lang="en-US" sz="1100" b="1" dirty="0">
                <a:solidFill>
                  <a:srgbClr val="18453B"/>
                </a:solidFill>
                <a:latin typeface="Metropolis Thin" panose="00000200000000000000" pitchFamily="50" charset="0"/>
              </a:rPr>
              <a:t>(includes donations and resale) </a:t>
            </a:r>
          </a:p>
          <a:p>
            <a:pPr algn="ctr"/>
            <a:endParaRPr lang="en-US" sz="800" b="1" dirty="0">
              <a:solidFill>
                <a:srgbClr val="18453B"/>
              </a:solidFill>
              <a:latin typeface="Metropolis Thin" panose="00000200000000000000" pitchFamily="50" charset="0"/>
            </a:endParaRPr>
          </a:p>
          <a:p>
            <a:pPr algn="ctr"/>
            <a:r>
              <a:rPr lang="en-US" sz="1400" b="1" dirty="0">
                <a:solidFill>
                  <a:srgbClr val="18453B"/>
                </a:solidFill>
                <a:latin typeface="Metropolis Thin" panose="00000200000000000000" pitchFamily="50" charset="0"/>
              </a:rPr>
              <a:t>Total Amount of Checks paid to Livestock Youth: </a:t>
            </a:r>
            <a:r>
              <a:rPr lang="en-US" sz="1600" b="1" dirty="0">
                <a:solidFill>
                  <a:srgbClr val="18453B"/>
                </a:solidFill>
                <a:latin typeface="Metropolis Thin" panose="00000200000000000000" pitchFamily="50" charset="0"/>
              </a:rPr>
              <a:t>$143,574.58 </a:t>
            </a:r>
          </a:p>
        </p:txBody>
      </p:sp>
      <p:pic>
        <p:nvPicPr>
          <p:cNvPr id="10" name="Picture 9" descr="A group of women posing for a picture&#10;&#10;AI-generated content may be incorrect.">
            <a:extLst>
              <a:ext uri="{FF2B5EF4-FFF2-40B4-BE49-F238E27FC236}">
                <a16:creationId xmlns:a16="http://schemas.microsoft.com/office/drawing/2014/main" id="{EF75843A-BAAA-F722-2F6E-18A4714CDAE5}"/>
              </a:ext>
            </a:extLst>
          </p:cNvPr>
          <p:cNvPicPr>
            <a:picLocks noChangeAspect="1"/>
          </p:cNvPicPr>
          <p:nvPr/>
        </p:nvPicPr>
        <p:blipFill>
          <a:blip r:embed="rId8" cstate="print">
            <a:extLst>
              <a:ext uri="{28A0092B-C50C-407E-A947-70E740481C1C}">
                <a14:useLocalDpi xmlns:a14="http://schemas.microsoft.com/office/drawing/2010/main" val="0"/>
              </a:ext>
            </a:extLst>
          </a:blip>
          <a:srcRect t="9848"/>
          <a:stretch>
            <a:fillRect/>
          </a:stretch>
        </p:blipFill>
        <p:spPr>
          <a:xfrm>
            <a:off x="5340288" y="6761917"/>
            <a:ext cx="2238929" cy="2459697"/>
          </a:xfrm>
          <a:prstGeom prst="rect">
            <a:avLst/>
          </a:prstGeom>
        </p:spPr>
      </p:pic>
    </p:spTree>
    <p:extLst>
      <p:ext uri="{BB962C8B-B14F-4D97-AF65-F5344CB8AC3E}">
        <p14:creationId xmlns:p14="http://schemas.microsoft.com/office/powerpoint/2010/main" val="279082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FC3EEBB92FE4494270D8EC456F432" ma:contentTypeVersion="15" ma:contentTypeDescription="Create a new document." ma:contentTypeScope="" ma:versionID="d8f5941c2bd9d49f3f9abf6fb72f4e8c">
  <xsd:schema xmlns:xsd="http://www.w3.org/2001/XMLSchema" xmlns:xs="http://www.w3.org/2001/XMLSchema" xmlns:p="http://schemas.microsoft.com/office/2006/metadata/properties" xmlns:ns2="4f89e767-252a-4bea-9799-87c199260706" xmlns:ns3="9a2b98ac-3dfd-48fc-ae41-ced818b64fcf" targetNamespace="http://schemas.microsoft.com/office/2006/metadata/properties" ma:root="true" ma:fieldsID="b135cc42efd508cb6104b879ecfc95b1" ns2:_="" ns3:_="">
    <xsd:import namespace="4f89e767-252a-4bea-9799-87c199260706"/>
    <xsd:import namespace="9a2b98ac-3dfd-48fc-ae41-ced818b64f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9e767-252a-4bea-9799-87c199260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2b98ac-3dfd-48fc-ae41-ced818b64fc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b7db58-660d-41a6-9d47-0ec96e61c090}" ma:internalName="TaxCatchAll" ma:showField="CatchAllData" ma:web="9a2b98ac-3dfd-48fc-ae41-ced818b64f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89e767-252a-4bea-9799-87c199260706">
      <Terms xmlns="http://schemas.microsoft.com/office/infopath/2007/PartnerControls"/>
    </lcf76f155ced4ddcb4097134ff3c332f>
    <TaxCatchAll xmlns="9a2b98ac-3dfd-48fc-ae41-ced818b64f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19097-92C0-4D18-9925-D234DAF4B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9e767-252a-4bea-9799-87c199260706"/>
    <ds:schemaRef ds:uri="9a2b98ac-3dfd-48fc-ae41-ced818b64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2CF81A-DD04-4A15-AE97-218EBADD657D}">
  <ds:schemaRefs>
    <ds:schemaRef ds:uri="http://purl.org/dc/dcmitype/"/>
    <ds:schemaRef ds:uri="4f89e767-252a-4bea-9799-87c199260706"/>
    <ds:schemaRef ds:uri="http://www.w3.org/XML/1998/namespace"/>
    <ds:schemaRef ds:uri="http://purl.org/dc/terms/"/>
    <ds:schemaRef ds:uri="9a2b98ac-3dfd-48fc-ae41-ced818b64fc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523E07F-22EE-4B94-B018-6FB248DE2F33}">
  <ds:schemaRefs>
    <ds:schemaRef ds:uri="http://schemas.microsoft.com/sharepoint/v3/contenttype/forms"/>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
  <TotalTime>17487</TotalTime>
  <Words>5739</Words>
  <Application>Microsoft Office PowerPoint</Application>
  <PresentationFormat>Custom</PresentationFormat>
  <Paragraphs>356</Paragraphs>
  <Slides>13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Arial</vt:lpstr>
      <vt:lpstr>Calibri</vt:lpstr>
      <vt:lpstr>Garamond</vt:lpstr>
      <vt:lpstr>Gotham Bold</vt:lpstr>
      <vt:lpstr>Gotham Book</vt:lpstr>
      <vt:lpstr>Metropolis</vt:lpstr>
      <vt:lpstr>Metropolis Extra Bold</vt:lpstr>
      <vt:lpstr>Metropolis Medium</vt:lpstr>
      <vt:lpstr>Metropolis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Chelsea Dickens</dc:creator>
  <cp:lastModifiedBy>Stamp, Sherry</cp:lastModifiedBy>
  <cp:revision>361</cp:revision>
  <cp:lastPrinted>2025-06-25T18:57:36Z</cp:lastPrinted>
  <dcterms:created xsi:type="dcterms:W3CDTF">2025-01-13T14:16:20Z</dcterms:created>
  <dcterms:modified xsi:type="dcterms:W3CDTF">2025-06-25T19:06:34Z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2025-01-13T00:00:00Z</vt:filetime>
  </property>
  <property fmtid="{D5CDD505-2E9C-101B-9397-08002B2CF9AE}" pid="3" name="Creator">
    <vt:lpwstr>Adobe InDesign 20.0 (Macintosh)</vt:lpwstr>
  </property>
  <property fmtid="{D5CDD505-2E9C-101B-9397-08002B2CF9AE}" pid="4" name="LastSaved">
    <vt:filetime>2025-01-13T00:00:00Z</vt:filetime>
  </property>
  <property fmtid="{D5CDD505-2E9C-101B-9397-08002B2CF9AE}" pid="5" name="Producer">
    <vt:lpwstr>Adobe PDF Library 17.0</vt:lpwstr>
  </property>
  <property fmtid="{D5CDD505-2E9C-101B-9397-08002B2CF9AE}" pid="6" name="ContentTypeId">
    <vt:lpwstr>0x010100052FC3EEBB92FE4494270D8EC456F432</vt:lpwstr>
  </property>
  <property fmtid="{D5CDD505-2E9C-101B-9397-08002B2CF9AE}" pid="7" name="MediaServiceImageTags">
    <vt:lpwstr/>
  </property>
</Properties>
</file>